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6" r:id="rId1"/>
    <p:sldMasterId id="2147483661" r:id="rId2"/>
  </p:sldMasterIdLst>
  <p:notesMasterIdLst>
    <p:notesMasterId r:id="rId21"/>
  </p:notesMasterIdLst>
  <p:sldIdLst>
    <p:sldId id="279" r:id="rId3"/>
    <p:sldId id="257" r:id="rId4"/>
    <p:sldId id="258" r:id="rId5"/>
    <p:sldId id="259" r:id="rId6"/>
    <p:sldId id="270" r:id="rId7"/>
    <p:sldId id="271" r:id="rId8"/>
    <p:sldId id="269" r:id="rId9"/>
    <p:sldId id="277" r:id="rId10"/>
    <p:sldId id="276" r:id="rId11"/>
    <p:sldId id="268" r:id="rId12"/>
    <p:sldId id="266" r:id="rId13"/>
    <p:sldId id="267" r:id="rId14"/>
    <p:sldId id="264" r:id="rId15"/>
    <p:sldId id="265" r:id="rId16"/>
    <p:sldId id="272" r:id="rId17"/>
    <p:sldId id="273" r:id="rId18"/>
    <p:sldId id="275" r:id="rId19"/>
    <p:sldId id="27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80408" autoAdjust="0"/>
  </p:normalViewPr>
  <p:slideViewPr>
    <p:cSldViewPr snapToGrid="0">
      <p:cViewPr>
        <p:scale>
          <a:sx n="69" d="100"/>
          <a:sy n="69" d="100"/>
        </p:scale>
        <p:origin x="281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jpeg>
</file>

<file path=ppt/media/image10.png>
</file>

<file path=ppt/media/image11.png>
</file>

<file path=ppt/media/image12.jpeg>
</file>

<file path=ppt/media/image13.jpeg>
</file>

<file path=ppt/media/image14.png>
</file>

<file path=ppt/media/image15.jpeg>
</file>

<file path=ppt/media/image16.gif>
</file>

<file path=ppt/media/image17.jpg>
</file>

<file path=ppt/media/image18.gif>
</file>

<file path=ppt/media/image2.jpg>
</file>

<file path=ppt/media/image3.jpg>
</file>

<file path=ppt/media/image4.jp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95E0D8-53E1-4473-A6A2-2F5F23CD3CB4}" type="datetimeFigureOut">
              <a:rPr lang="en-US" smtClean="0"/>
              <a:t>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471866-7D4E-4308-827F-7E58FA962CDB}" type="slidenum">
              <a:rPr lang="en-US" smtClean="0"/>
              <a:t>‹#›</a:t>
            </a:fld>
            <a:endParaRPr lang="en-US"/>
          </a:p>
        </p:txBody>
      </p:sp>
    </p:spTree>
    <p:extLst>
      <p:ext uri="{BB962C8B-B14F-4D97-AF65-F5344CB8AC3E}">
        <p14:creationId xmlns:p14="http://schemas.microsoft.com/office/powerpoint/2010/main" val="3641391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471866-7D4E-4308-827F-7E58FA962CDB}" type="slidenum">
              <a:rPr lang="en-US" smtClean="0"/>
              <a:t>1</a:t>
            </a:fld>
            <a:endParaRPr lang="en-US"/>
          </a:p>
        </p:txBody>
      </p:sp>
    </p:spTree>
    <p:extLst>
      <p:ext uri="{BB962C8B-B14F-4D97-AF65-F5344CB8AC3E}">
        <p14:creationId xmlns:p14="http://schemas.microsoft.com/office/powerpoint/2010/main" val="25776595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471866-7D4E-4308-827F-7E58FA962CDB}" type="slidenum">
              <a:rPr lang="en-US" smtClean="0"/>
              <a:t>10</a:t>
            </a:fld>
            <a:endParaRPr lang="en-US"/>
          </a:p>
        </p:txBody>
      </p:sp>
    </p:spTree>
    <p:extLst>
      <p:ext uri="{BB962C8B-B14F-4D97-AF65-F5344CB8AC3E}">
        <p14:creationId xmlns:p14="http://schemas.microsoft.com/office/powerpoint/2010/main" val="1103699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analysis of the dataset, we calculated the average bridge condition for both coastal and inland regions. The numeric average condition score for coastal bridges was 1.297, while for inland bridges, it was 1.286. This indicates that coastal bridges tend to have slightly better overall conditions compared to inland bridges. A bar plot visually reinforces this observation, showing that the inland bridges have a slightly lower average condition score compared to the coastal ones. This could imply that inland bridges may face more maintenance challenges over time. Further analysis could involve breaking down the condition score by individual factors, such as age and environmental conditions, to gain deeper insights into maintenance needs.</a:t>
            </a:r>
          </a:p>
        </p:txBody>
      </p:sp>
      <p:sp>
        <p:nvSpPr>
          <p:cNvPr id="4" name="Slide Number Placeholder 3"/>
          <p:cNvSpPr>
            <a:spLocks noGrp="1"/>
          </p:cNvSpPr>
          <p:nvPr>
            <p:ph type="sldNum" sz="quarter" idx="5"/>
          </p:nvPr>
        </p:nvSpPr>
        <p:spPr/>
        <p:txBody>
          <a:bodyPr/>
          <a:lstStyle/>
          <a:p>
            <a:fld id="{6C471866-7D4E-4308-827F-7E58FA962CDB}" type="slidenum">
              <a:rPr lang="en-US" smtClean="0"/>
              <a:t>11</a:t>
            </a:fld>
            <a:endParaRPr lang="en-US"/>
          </a:p>
        </p:txBody>
      </p:sp>
    </p:spTree>
    <p:extLst>
      <p:ext uri="{BB962C8B-B14F-4D97-AF65-F5344CB8AC3E}">
        <p14:creationId xmlns:p14="http://schemas.microsoft.com/office/powerpoint/2010/main" val="41177362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471866-7D4E-4308-827F-7E58FA962CDB}" type="slidenum">
              <a:rPr lang="en-US" smtClean="0"/>
              <a:t>17</a:t>
            </a:fld>
            <a:endParaRPr lang="en-US"/>
          </a:p>
        </p:txBody>
      </p:sp>
    </p:spTree>
    <p:extLst>
      <p:ext uri="{BB962C8B-B14F-4D97-AF65-F5344CB8AC3E}">
        <p14:creationId xmlns:p14="http://schemas.microsoft.com/office/powerpoint/2010/main" val="22447557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C9078C76-F436-476E-BEF4-9B90A15BF738}" type="datetimeFigureOut">
              <a:rPr lang="en-US" smtClean="0"/>
              <a:t>11/20/24</a:t>
            </a:fld>
            <a:endParaRPr 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BD0D5C7E-C10B-45C6-AD06-052AD05C5B27}" type="slidenum">
              <a:rPr lang="en-US" smtClean="0"/>
              <a:t>‹#›</a:t>
            </a:fld>
            <a:endParaRPr lang="en-US"/>
          </a:p>
        </p:txBody>
      </p:sp>
    </p:spTree>
    <p:extLst>
      <p:ext uri="{BB962C8B-B14F-4D97-AF65-F5344CB8AC3E}">
        <p14:creationId xmlns:p14="http://schemas.microsoft.com/office/powerpoint/2010/main" val="214854763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078C76-F436-476E-BEF4-9B90A15BF738}" type="datetimeFigureOut">
              <a:rPr lang="en-US" smtClean="0"/>
              <a:t>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22681965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078C76-F436-476E-BEF4-9B90A15BF738}" type="datetimeFigureOut">
              <a:rPr lang="en-US" smtClean="0"/>
              <a:t>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18780959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4A77-C0EC-E90C-087A-E71757299BE7}"/>
              </a:ext>
            </a:extLst>
          </p:cNvPr>
          <p:cNvSpPr>
            <a:spLocks noGrp="1"/>
          </p:cNvSpPr>
          <p:nvPr>
            <p:ph type="ctrTitle"/>
          </p:nvPr>
        </p:nvSpPr>
        <p:spPr>
          <a:xfrm>
            <a:off x="609600" y="3926541"/>
            <a:ext cx="10972800" cy="1663044"/>
          </a:xfrm>
          <a:prstGeom prst="rect">
            <a:avLst/>
          </a:prstGeom>
        </p:spPr>
        <p:txBody>
          <a:bodyPr anchor="b"/>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C65AB453-76B0-1DBA-9EE3-645CA98047EC}"/>
              </a:ext>
            </a:extLst>
          </p:cNvPr>
          <p:cNvSpPr>
            <a:spLocks noGrp="1"/>
          </p:cNvSpPr>
          <p:nvPr>
            <p:ph type="subTitle" idx="1"/>
          </p:nvPr>
        </p:nvSpPr>
        <p:spPr>
          <a:xfrm>
            <a:off x="609600" y="5735636"/>
            <a:ext cx="10972800" cy="474663"/>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ru-RU" dirty="0"/>
          </a:p>
        </p:txBody>
      </p:sp>
      <p:sp>
        <p:nvSpPr>
          <p:cNvPr id="4" name="Date Placeholder 3">
            <a:extLst>
              <a:ext uri="{FF2B5EF4-FFF2-40B4-BE49-F238E27FC236}">
                <a16:creationId xmlns:a16="http://schemas.microsoft.com/office/drawing/2014/main" id="{F6729D4B-20DA-C5A9-370C-5C556DC7C209}"/>
              </a:ext>
            </a:extLst>
          </p:cNvPr>
          <p:cNvSpPr>
            <a:spLocks noGrp="1"/>
          </p:cNvSpPr>
          <p:nvPr>
            <p:ph type="dt" sz="half" idx="10"/>
          </p:nvPr>
        </p:nvSpPr>
        <p:spPr/>
        <p:txBody>
          <a:bodyPr/>
          <a:lstStyle/>
          <a:p>
            <a:fld id="{AA8A0EC6-5648-844A-8827-911B00959032}" type="datetimeFigureOut">
              <a:rPr lang="en-US" smtClean="0"/>
              <a:t>11/20/24</a:t>
            </a:fld>
            <a:endParaRPr lang="en-US"/>
          </a:p>
        </p:txBody>
      </p:sp>
      <p:sp>
        <p:nvSpPr>
          <p:cNvPr id="5" name="Footer Placeholder 4">
            <a:extLst>
              <a:ext uri="{FF2B5EF4-FFF2-40B4-BE49-F238E27FC236}">
                <a16:creationId xmlns:a16="http://schemas.microsoft.com/office/drawing/2014/main" id="{ACC23F1A-779F-4295-3160-E943DBC045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Picture Placeholder 8">
            <a:extLst>
              <a:ext uri="{FF2B5EF4-FFF2-40B4-BE49-F238E27FC236}">
                <a16:creationId xmlns:a16="http://schemas.microsoft.com/office/drawing/2014/main" id="{0849934F-55C5-A548-E041-1CB8C42DF0E6}"/>
              </a:ext>
            </a:extLst>
          </p:cNvPr>
          <p:cNvSpPr>
            <a:spLocks noGrp="1"/>
          </p:cNvSpPr>
          <p:nvPr>
            <p:ph type="pic" sz="quarter" idx="13"/>
          </p:nvPr>
        </p:nvSpPr>
        <p:spPr>
          <a:xfrm>
            <a:off x="0" y="0"/>
            <a:ext cx="12192000" cy="3926541"/>
          </a:xfrm>
        </p:spPr>
        <p:txBody>
          <a:bodyPr/>
          <a:lstStyle/>
          <a:p>
            <a:r>
              <a:rPr lang="en-US" dirty="0"/>
              <a:t>Click icon to add picture</a:t>
            </a:r>
          </a:p>
        </p:txBody>
      </p:sp>
    </p:spTree>
    <p:extLst>
      <p:ext uri="{BB962C8B-B14F-4D97-AF65-F5344CB8AC3E}">
        <p14:creationId xmlns:p14="http://schemas.microsoft.com/office/powerpoint/2010/main" val="1741166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0665" y="1610518"/>
            <a:ext cx="6970824"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0664" y="2222065"/>
            <a:ext cx="6970825"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9" name="Text Placeholder 2">
            <a:extLst>
              <a:ext uri="{FF2B5EF4-FFF2-40B4-BE49-F238E27FC236}">
                <a16:creationId xmlns:a16="http://schemas.microsoft.com/office/drawing/2014/main" id="{D7745948-92EA-3E8A-1DBC-45422E918504}"/>
              </a:ext>
            </a:extLst>
          </p:cNvPr>
          <p:cNvSpPr>
            <a:spLocks noGrp="1"/>
          </p:cNvSpPr>
          <p:nvPr>
            <p:ph type="body" idx="13"/>
          </p:nvPr>
        </p:nvSpPr>
        <p:spPr>
          <a:xfrm>
            <a:off x="1580323" y="3143243"/>
            <a:ext cx="6139069"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a:extLst>
              <a:ext uri="{FF2B5EF4-FFF2-40B4-BE49-F238E27FC236}">
                <a16:creationId xmlns:a16="http://schemas.microsoft.com/office/drawing/2014/main" id="{87155554-9334-F8D5-FA7F-80CF2FB3BC78}"/>
              </a:ext>
            </a:extLst>
          </p:cNvPr>
          <p:cNvSpPr>
            <a:spLocks noGrp="1"/>
          </p:cNvSpPr>
          <p:nvPr>
            <p:ph type="body" sz="half" idx="14"/>
          </p:nvPr>
        </p:nvSpPr>
        <p:spPr>
          <a:xfrm>
            <a:off x="1580323" y="3754790"/>
            <a:ext cx="6139068"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1" name="Text Placeholder 2">
            <a:extLst>
              <a:ext uri="{FF2B5EF4-FFF2-40B4-BE49-F238E27FC236}">
                <a16:creationId xmlns:a16="http://schemas.microsoft.com/office/drawing/2014/main" id="{A44C718E-DBD5-B640-39D2-7860AFE27FFB}"/>
              </a:ext>
            </a:extLst>
          </p:cNvPr>
          <p:cNvSpPr>
            <a:spLocks noGrp="1"/>
          </p:cNvSpPr>
          <p:nvPr>
            <p:ph type="body" idx="15"/>
          </p:nvPr>
        </p:nvSpPr>
        <p:spPr>
          <a:xfrm>
            <a:off x="960666" y="4717060"/>
            <a:ext cx="6970823"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2" name="Text Placeholder 3">
            <a:extLst>
              <a:ext uri="{FF2B5EF4-FFF2-40B4-BE49-F238E27FC236}">
                <a16:creationId xmlns:a16="http://schemas.microsoft.com/office/drawing/2014/main" id="{BB073C5F-2FFF-4B6A-E630-E112FB5B952B}"/>
              </a:ext>
            </a:extLst>
          </p:cNvPr>
          <p:cNvSpPr>
            <a:spLocks noGrp="1"/>
          </p:cNvSpPr>
          <p:nvPr>
            <p:ph type="body" sz="half" idx="16"/>
          </p:nvPr>
        </p:nvSpPr>
        <p:spPr>
          <a:xfrm>
            <a:off x="960666" y="5328607"/>
            <a:ext cx="6970822"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4" name="Picture Placeholder 23">
            <a:extLst>
              <a:ext uri="{FF2B5EF4-FFF2-40B4-BE49-F238E27FC236}">
                <a16:creationId xmlns:a16="http://schemas.microsoft.com/office/drawing/2014/main" id="{D9276F28-A527-C906-EE7C-5440E0C56B86}"/>
              </a:ext>
            </a:extLst>
          </p:cNvPr>
          <p:cNvSpPr>
            <a:spLocks noGrp="1"/>
          </p:cNvSpPr>
          <p:nvPr>
            <p:ph type="pic" sz="quarter" idx="17"/>
          </p:nvPr>
        </p:nvSpPr>
        <p:spPr>
          <a:xfrm>
            <a:off x="7931490" y="2031153"/>
            <a:ext cx="3650910" cy="3650910"/>
          </a:xfrm>
          <a:prstGeom prst="ellipse">
            <a:avLst/>
          </a:prstGeom>
        </p:spPr>
        <p:txBody>
          <a:bodyPr/>
          <a:lstStyle/>
          <a:p>
            <a:r>
              <a:rPr lang="en-US" dirty="0"/>
              <a:t>Click icon to add picture</a:t>
            </a:r>
          </a:p>
        </p:txBody>
      </p:sp>
      <p:sp>
        <p:nvSpPr>
          <p:cNvPr id="16" name="Date Placeholder 15">
            <a:extLst>
              <a:ext uri="{FF2B5EF4-FFF2-40B4-BE49-F238E27FC236}">
                <a16:creationId xmlns:a16="http://schemas.microsoft.com/office/drawing/2014/main" id="{30843267-C01A-455A-D8A3-E8A7C6CFB0F6}"/>
              </a:ext>
            </a:extLst>
          </p:cNvPr>
          <p:cNvSpPr>
            <a:spLocks noGrp="1"/>
          </p:cNvSpPr>
          <p:nvPr>
            <p:ph type="dt" sz="half" idx="18"/>
          </p:nvPr>
        </p:nvSpPr>
        <p:spPr/>
        <p:txBody>
          <a:bodyPr/>
          <a:lstStyle/>
          <a:p>
            <a:fld id="{AA8A0EC6-5648-844A-8827-911B00959032}" type="datetimeFigureOut">
              <a:rPr lang="en-US" smtClean="0"/>
              <a:t>11/20/24</a:t>
            </a:fld>
            <a:endParaRPr lang="en-US"/>
          </a:p>
        </p:txBody>
      </p:sp>
      <p:sp>
        <p:nvSpPr>
          <p:cNvPr id="17" name="Footer Placeholder 16">
            <a:extLst>
              <a:ext uri="{FF2B5EF4-FFF2-40B4-BE49-F238E27FC236}">
                <a16:creationId xmlns:a16="http://schemas.microsoft.com/office/drawing/2014/main" id="{1DAE6A71-9FA2-20A0-D992-DEBF7FF3301E}"/>
              </a:ext>
            </a:extLst>
          </p:cNvPr>
          <p:cNvSpPr>
            <a:spLocks noGrp="1"/>
          </p:cNvSpPr>
          <p:nvPr>
            <p:ph type="ftr" sz="quarter" idx="19"/>
          </p:nvPr>
        </p:nvSpPr>
        <p:spPr>
          <a:xfrm>
            <a:off x="4038600" y="6356350"/>
            <a:ext cx="4114800" cy="365125"/>
          </a:xfrm>
          <a:prstGeom prst="rect">
            <a:avLst/>
          </a:prstGeom>
        </p:spPr>
        <p:txBody>
          <a:bodyPr/>
          <a:lstStyle/>
          <a:p>
            <a:endParaRPr lang="en-US"/>
          </a:p>
        </p:txBody>
      </p:sp>
      <p:sp>
        <p:nvSpPr>
          <p:cNvPr id="5" name="Text Placeholder 4">
            <a:extLst>
              <a:ext uri="{FF2B5EF4-FFF2-40B4-BE49-F238E27FC236}">
                <a16:creationId xmlns:a16="http://schemas.microsoft.com/office/drawing/2014/main" id="{0985D3E6-EA9D-9DE8-6317-6DF86AEEDB42}"/>
              </a:ext>
            </a:extLst>
          </p:cNvPr>
          <p:cNvSpPr>
            <a:spLocks noGrp="1"/>
          </p:cNvSpPr>
          <p:nvPr>
            <p:ph type="body" sz="quarter" idx="20"/>
          </p:nvPr>
        </p:nvSpPr>
        <p:spPr>
          <a:xfrm>
            <a:off x="8339138" y="6538913"/>
            <a:ext cx="3243262" cy="182562"/>
          </a:xfrm>
        </p:spPr>
        <p:txBody>
          <a:bodyPr>
            <a:noAutofit/>
          </a:bodyPr>
          <a:lstStyle>
            <a:lvl1pPr marL="0" indent="0" algn="r">
              <a:buNone/>
              <a:defRPr sz="1000">
                <a:solidFill>
                  <a:schemeClr val="bg1">
                    <a:lumMod val="65000"/>
                  </a:schemeClr>
                </a:solidFill>
                <a:latin typeface="Calibri" panose="020F0502020204030204" pitchFamily="34" charset="0"/>
                <a:cs typeface="Calibri" panose="020F050202020403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0148219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olumns(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3" name="Text Placeholder 2">
            <a:extLst>
              <a:ext uri="{FF2B5EF4-FFF2-40B4-BE49-F238E27FC236}">
                <a16:creationId xmlns:a16="http://schemas.microsoft.com/office/drawing/2014/main" id="{0ED2C780-6C1C-A81B-5B9E-735DFD6F43D1}"/>
              </a:ext>
            </a:extLst>
          </p:cNvPr>
          <p:cNvSpPr>
            <a:spLocks noGrp="1"/>
          </p:cNvSpPr>
          <p:nvPr>
            <p:ph type="body" idx="18"/>
          </p:nvPr>
        </p:nvSpPr>
        <p:spPr>
          <a:xfrm>
            <a:off x="4369902" y="2185522"/>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7" name="Text Placeholder 3">
            <a:extLst>
              <a:ext uri="{FF2B5EF4-FFF2-40B4-BE49-F238E27FC236}">
                <a16:creationId xmlns:a16="http://schemas.microsoft.com/office/drawing/2014/main" id="{F29AB7CE-949B-41D7-A673-06B30968CD01}"/>
              </a:ext>
            </a:extLst>
          </p:cNvPr>
          <p:cNvSpPr>
            <a:spLocks noGrp="1"/>
          </p:cNvSpPr>
          <p:nvPr>
            <p:ph type="body" sz="half" idx="19"/>
          </p:nvPr>
        </p:nvSpPr>
        <p:spPr>
          <a:xfrm>
            <a:off x="4369902" y="2797069"/>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2" name="Text Placeholder 2">
            <a:extLst>
              <a:ext uri="{FF2B5EF4-FFF2-40B4-BE49-F238E27FC236}">
                <a16:creationId xmlns:a16="http://schemas.microsoft.com/office/drawing/2014/main" id="{AC6C789A-7FB2-432A-6019-3F62E5386F29}"/>
              </a:ext>
            </a:extLst>
          </p:cNvPr>
          <p:cNvSpPr>
            <a:spLocks noGrp="1"/>
          </p:cNvSpPr>
          <p:nvPr>
            <p:ph type="body" idx="21"/>
          </p:nvPr>
        </p:nvSpPr>
        <p:spPr>
          <a:xfrm>
            <a:off x="7987745" y="2185522"/>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3" name="Text Placeholder 3">
            <a:extLst>
              <a:ext uri="{FF2B5EF4-FFF2-40B4-BE49-F238E27FC236}">
                <a16:creationId xmlns:a16="http://schemas.microsoft.com/office/drawing/2014/main" id="{F672CBAF-4BDE-95E9-99A1-9EDDBDEF84DC}"/>
              </a:ext>
            </a:extLst>
          </p:cNvPr>
          <p:cNvSpPr>
            <a:spLocks noGrp="1"/>
          </p:cNvSpPr>
          <p:nvPr>
            <p:ph type="body" sz="half" idx="22"/>
          </p:nvPr>
        </p:nvSpPr>
        <p:spPr>
          <a:xfrm>
            <a:off x="7987745" y="2797069"/>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7" name="Text Placeholder 2">
            <a:extLst>
              <a:ext uri="{FF2B5EF4-FFF2-40B4-BE49-F238E27FC236}">
                <a16:creationId xmlns:a16="http://schemas.microsoft.com/office/drawing/2014/main" id="{1F48CE7A-5E89-3480-B862-44BFAC429981}"/>
              </a:ext>
            </a:extLst>
          </p:cNvPr>
          <p:cNvSpPr>
            <a:spLocks noGrp="1"/>
          </p:cNvSpPr>
          <p:nvPr>
            <p:ph type="body" idx="24"/>
          </p:nvPr>
        </p:nvSpPr>
        <p:spPr>
          <a:xfrm>
            <a:off x="761997" y="2185521"/>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8" name="Text Placeholder 3">
            <a:extLst>
              <a:ext uri="{FF2B5EF4-FFF2-40B4-BE49-F238E27FC236}">
                <a16:creationId xmlns:a16="http://schemas.microsoft.com/office/drawing/2014/main" id="{78CF0CF5-EF6E-47A1-80D2-088122A0E64F}"/>
              </a:ext>
            </a:extLst>
          </p:cNvPr>
          <p:cNvSpPr>
            <a:spLocks noGrp="1"/>
          </p:cNvSpPr>
          <p:nvPr>
            <p:ph type="body" sz="half" idx="25"/>
          </p:nvPr>
        </p:nvSpPr>
        <p:spPr>
          <a:xfrm>
            <a:off x="761997" y="2797068"/>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5" name="Picture Placeholder 14">
            <a:extLst>
              <a:ext uri="{FF2B5EF4-FFF2-40B4-BE49-F238E27FC236}">
                <a16:creationId xmlns:a16="http://schemas.microsoft.com/office/drawing/2014/main" id="{9EA2C811-2433-C4B8-E818-972740C49603}"/>
              </a:ext>
            </a:extLst>
          </p:cNvPr>
          <p:cNvSpPr>
            <a:spLocks noGrp="1"/>
          </p:cNvSpPr>
          <p:nvPr>
            <p:ph type="pic" sz="quarter" idx="26"/>
          </p:nvPr>
        </p:nvSpPr>
        <p:spPr>
          <a:xfrm>
            <a:off x="609600" y="5692875"/>
            <a:ext cx="10972800" cy="539496"/>
          </a:xfrm>
        </p:spPr>
        <p:txBody>
          <a:bodyPr/>
          <a:lstStyle/>
          <a:p>
            <a:endParaRPr lang="en-US"/>
          </a:p>
        </p:txBody>
      </p:sp>
    </p:spTree>
    <p:extLst>
      <p:ext uri="{BB962C8B-B14F-4D97-AF65-F5344CB8AC3E}">
        <p14:creationId xmlns:p14="http://schemas.microsoft.com/office/powerpoint/2010/main" val="35215433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7212496"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3" name="Text Placeholder 2">
            <a:extLst>
              <a:ext uri="{FF2B5EF4-FFF2-40B4-BE49-F238E27FC236}">
                <a16:creationId xmlns:a16="http://schemas.microsoft.com/office/drawing/2014/main" id="{0ED2C780-6C1C-A81B-5B9E-735DFD6F43D1}"/>
              </a:ext>
            </a:extLst>
          </p:cNvPr>
          <p:cNvSpPr>
            <a:spLocks noGrp="1"/>
          </p:cNvSpPr>
          <p:nvPr>
            <p:ph type="body" idx="18"/>
          </p:nvPr>
        </p:nvSpPr>
        <p:spPr>
          <a:xfrm>
            <a:off x="4369902" y="2185522"/>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7" name="Text Placeholder 3">
            <a:extLst>
              <a:ext uri="{FF2B5EF4-FFF2-40B4-BE49-F238E27FC236}">
                <a16:creationId xmlns:a16="http://schemas.microsoft.com/office/drawing/2014/main" id="{F29AB7CE-949B-41D7-A673-06B30968CD01}"/>
              </a:ext>
            </a:extLst>
          </p:cNvPr>
          <p:cNvSpPr>
            <a:spLocks noGrp="1"/>
          </p:cNvSpPr>
          <p:nvPr>
            <p:ph type="body" sz="half" idx="19"/>
          </p:nvPr>
        </p:nvSpPr>
        <p:spPr>
          <a:xfrm>
            <a:off x="4369902" y="2797069"/>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7" name="Text Placeholder 2">
            <a:extLst>
              <a:ext uri="{FF2B5EF4-FFF2-40B4-BE49-F238E27FC236}">
                <a16:creationId xmlns:a16="http://schemas.microsoft.com/office/drawing/2014/main" id="{1F48CE7A-5E89-3480-B862-44BFAC429981}"/>
              </a:ext>
            </a:extLst>
          </p:cNvPr>
          <p:cNvSpPr>
            <a:spLocks noGrp="1"/>
          </p:cNvSpPr>
          <p:nvPr>
            <p:ph type="body" idx="24"/>
          </p:nvPr>
        </p:nvSpPr>
        <p:spPr>
          <a:xfrm>
            <a:off x="761997" y="2185521"/>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8" name="Text Placeholder 3">
            <a:extLst>
              <a:ext uri="{FF2B5EF4-FFF2-40B4-BE49-F238E27FC236}">
                <a16:creationId xmlns:a16="http://schemas.microsoft.com/office/drawing/2014/main" id="{78CF0CF5-EF6E-47A1-80D2-088122A0E64F}"/>
              </a:ext>
            </a:extLst>
          </p:cNvPr>
          <p:cNvSpPr>
            <a:spLocks noGrp="1"/>
          </p:cNvSpPr>
          <p:nvPr>
            <p:ph type="body" sz="half" idx="25"/>
          </p:nvPr>
        </p:nvSpPr>
        <p:spPr>
          <a:xfrm>
            <a:off x="761997" y="2797068"/>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6" name="Picture Placeholder 23">
            <a:extLst>
              <a:ext uri="{FF2B5EF4-FFF2-40B4-BE49-F238E27FC236}">
                <a16:creationId xmlns:a16="http://schemas.microsoft.com/office/drawing/2014/main" id="{BA198D21-2409-AA26-2882-9757585EE7C8}"/>
              </a:ext>
            </a:extLst>
          </p:cNvPr>
          <p:cNvSpPr>
            <a:spLocks noGrp="1"/>
          </p:cNvSpPr>
          <p:nvPr>
            <p:ph type="pic" sz="quarter" idx="17"/>
          </p:nvPr>
        </p:nvSpPr>
        <p:spPr>
          <a:xfrm>
            <a:off x="8262416" y="1594022"/>
            <a:ext cx="3650910" cy="3650910"/>
          </a:xfrm>
          <a:prstGeom prst="ellipse">
            <a:avLst/>
          </a:prstGeom>
        </p:spPr>
        <p:txBody>
          <a:bodyPr/>
          <a:lstStyle/>
          <a:p>
            <a:r>
              <a:rPr lang="en-US" dirty="0"/>
              <a:t>Click icon to add picture</a:t>
            </a:r>
          </a:p>
        </p:txBody>
      </p:sp>
    </p:spTree>
    <p:extLst>
      <p:ext uri="{BB962C8B-B14F-4D97-AF65-F5344CB8AC3E}">
        <p14:creationId xmlns:p14="http://schemas.microsoft.com/office/powerpoint/2010/main" val="4095664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7212496"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7" name="Text Placeholder 2">
            <a:extLst>
              <a:ext uri="{FF2B5EF4-FFF2-40B4-BE49-F238E27FC236}">
                <a16:creationId xmlns:a16="http://schemas.microsoft.com/office/drawing/2014/main" id="{1F48CE7A-5E89-3480-B862-44BFAC429981}"/>
              </a:ext>
            </a:extLst>
          </p:cNvPr>
          <p:cNvSpPr>
            <a:spLocks noGrp="1"/>
          </p:cNvSpPr>
          <p:nvPr>
            <p:ph type="body" idx="24"/>
          </p:nvPr>
        </p:nvSpPr>
        <p:spPr>
          <a:xfrm>
            <a:off x="761996" y="2185521"/>
            <a:ext cx="5334003"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8" name="Text Placeholder 3">
            <a:extLst>
              <a:ext uri="{FF2B5EF4-FFF2-40B4-BE49-F238E27FC236}">
                <a16:creationId xmlns:a16="http://schemas.microsoft.com/office/drawing/2014/main" id="{78CF0CF5-EF6E-47A1-80D2-088122A0E64F}"/>
              </a:ext>
            </a:extLst>
          </p:cNvPr>
          <p:cNvSpPr>
            <a:spLocks noGrp="1"/>
          </p:cNvSpPr>
          <p:nvPr>
            <p:ph type="body" sz="half" idx="25"/>
          </p:nvPr>
        </p:nvSpPr>
        <p:spPr>
          <a:xfrm>
            <a:off x="761997" y="2797068"/>
            <a:ext cx="5334002" cy="2044898"/>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6" name="Picture Placeholder 23">
            <a:extLst>
              <a:ext uri="{FF2B5EF4-FFF2-40B4-BE49-F238E27FC236}">
                <a16:creationId xmlns:a16="http://schemas.microsoft.com/office/drawing/2014/main" id="{BA198D21-2409-AA26-2882-9757585EE7C8}"/>
              </a:ext>
            </a:extLst>
          </p:cNvPr>
          <p:cNvSpPr>
            <a:spLocks noGrp="1"/>
          </p:cNvSpPr>
          <p:nvPr>
            <p:ph type="pic" sz="quarter" idx="17"/>
          </p:nvPr>
        </p:nvSpPr>
        <p:spPr>
          <a:xfrm>
            <a:off x="7822096" y="1594022"/>
            <a:ext cx="3650910" cy="3650910"/>
          </a:xfrm>
          <a:prstGeom prst="ellipse">
            <a:avLst/>
          </a:prstGeom>
        </p:spPr>
        <p:txBody>
          <a:bodyPr/>
          <a:lstStyle/>
          <a:p>
            <a:r>
              <a:rPr lang="en-US" dirty="0"/>
              <a:t>Click icon to add picture</a:t>
            </a:r>
          </a:p>
        </p:txBody>
      </p:sp>
    </p:spTree>
    <p:extLst>
      <p:ext uri="{BB962C8B-B14F-4D97-AF65-F5344CB8AC3E}">
        <p14:creationId xmlns:p14="http://schemas.microsoft.com/office/powerpoint/2010/main" val="23242349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Columns(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0665" y="1611728"/>
            <a:ext cx="6922301" cy="562749"/>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0665" y="2178669"/>
            <a:ext cx="6922300" cy="837012"/>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4" name="Picture Placeholder 23">
            <a:extLst>
              <a:ext uri="{FF2B5EF4-FFF2-40B4-BE49-F238E27FC236}">
                <a16:creationId xmlns:a16="http://schemas.microsoft.com/office/drawing/2014/main" id="{D9276F28-A527-C906-EE7C-5440E0C56B86}"/>
              </a:ext>
            </a:extLst>
          </p:cNvPr>
          <p:cNvSpPr>
            <a:spLocks noGrp="1"/>
          </p:cNvSpPr>
          <p:nvPr>
            <p:ph type="pic" sz="quarter" idx="17"/>
          </p:nvPr>
        </p:nvSpPr>
        <p:spPr>
          <a:xfrm>
            <a:off x="7931490" y="2031153"/>
            <a:ext cx="3650910" cy="3650910"/>
          </a:xfrm>
          <a:prstGeom prst="ellipse">
            <a:avLst/>
          </a:prstGeom>
        </p:spPr>
        <p:txBody>
          <a:bodyPr/>
          <a:lstStyle/>
          <a:p>
            <a:r>
              <a:rPr lang="en-US" dirty="0"/>
              <a:t>Click icon to add picture</a:t>
            </a:r>
          </a:p>
        </p:txBody>
      </p:sp>
      <p:sp>
        <p:nvSpPr>
          <p:cNvPr id="3" name="Text Placeholder 2">
            <a:extLst>
              <a:ext uri="{FF2B5EF4-FFF2-40B4-BE49-F238E27FC236}">
                <a16:creationId xmlns:a16="http://schemas.microsoft.com/office/drawing/2014/main" id="{0B92E382-FE6E-A17E-2B3A-9F3E4C7A7D21}"/>
              </a:ext>
            </a:extLst>
          </p:cNvPr>
          <p:cNvSpPr>
            <a:spLocks noGrp="1"/>
          </p:cNvSpPr>
          <p:nvPr>
            <p:ph type="body" idx="18"/>
          </p:nvPr>
        </p:nvSpPr>
        <p:spPr>
          <a:xfrm>
            <a:off x="1146198" y="3092460"/>
            <a:ext cx="6736768" cy="622646"/>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3">
            <a:extLst>
              <a:ext uri="{FF2B5EF4-FFF2-40B4-BE49-F238E27FC236}">
                <a16:creationId xmlns:a16="http://schemas.microsoft.com/office/drawing/2014/main" id="{618A7E81-D817-3ABE-B656-52FF60EF0205}"/>
              </a:ext>
            </a:extLst>
          </p:cNvPr>
          <p:cNvSpPr>
            <a:spLocks noGrp="1"/>
          </p:cNvSpPr>
          <p:nvPr>
            <p:ph type="body" sz="half" idx="19"/>
          </p:nvPr>
        </p:nvSpPr>
        <p:spPr>
          <a:xfrm>
            <a:off x="1146197" y="3689968"/>
            <a:ext cx="6736767" cy="926101"/>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Text Placeholder 2">
            <a:extLst>
              <a:ext uri="{FF2B5EF4-FFF2-40B4-BE49-F238E27FC236}">
                <a16:creationId xmlns:a16="http://schemas.microsoft.com/office/drawing/2014/main" id="{E8347DD8-16D7-B434-07E6-BD26F45B6DEE}"/>
              </a:ext>
            </a:extLst>
          </p:cNvPr>
          <p:cNvSpPr>
            <a:spLocks noGrp="1"/>
          </p:cNvSpPr>
          <p:nvPr>
            <p:ph type="body" idx="20"/>
          </p:nvPr>
        </p:nvSpPr>
        <p:spPr>
          <a:xfrm>
            <a:off x="1378113" y="4763061"/>
            <a:ext cx="6504852" cy="581992"/>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a:extLst>
              <a:ext uri="{FF2B5EF4-FFF2-40B4-BE49-F238E27FC236}">
                <a16:creationId xmlns:a16="http://schemas.microsoft.com/office/drawing/2014/main" id="{C7114E8C-EF4A-11ED-19FB-2D8B5FEC3A69}"/>
              </a:ext>
            </a:extLst>
          </p:cNvPr>
          <p:cNvSpPr>
            <a:spLocks noGrp="1"/>
          </p:cNvSpPr>
          <p:nvPr>
            <p:ph type="body" sz="half" idx="21"/>
          </p:nvPr>
        </p:nvSpPr>
        <p:spPr>
          <a:xfrm>
            <a:off x="1378112" y="5380382"/>
            <a:ext cx="6504851" cy="865633"/>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 name="Text Placeholder 4">
            <a:extLst>
              <a:ext uri="{FF2B5EF4-FFF2-40B4-BE49-F238E27FC236}">
                <a16:creationId xmlns:a16="http://schemas.microsoft.com/office/drawing/2014/main" id="{231F54DF-E984-A005-B56B-B62147C13B6C}"/>
              </a:ext>
            </a:extLst>
          </p:cNvPr>
          <p:cNvSpPr>
            <a:spLocks noGrp="1"/>
          </p:cNvSpPr>
          <p:nvPr>
            <p:ph type="body" sz="quarter" idx="22"/>
          </p:nvPr>
        </p:nvSpPr>
        <p:spPr>
          <a:xfrm>
            <a:off x="8339138" y="6538913"/>
            <a:ext cx="3243262" cy="182562"/>
          </a:xfrm>
        </p:spPr>
        <p:txBody>
          <a:bodyPr>
            <a:noAutofit/>
          </a:bodyPr>
          <a:lstStyle>
            <a:lvl1pPr marL="0" indent="0" algn="r">
              <a:buNone/>
              <a:defRPr sz="1000">
                <a:solidFill>
                  <a:schemeClr val="bg1">
                    <a:lumMod val="65000"/>
                  </a:schemeClr>
                </a:solidFill>
                <a:latin typeface="Calibri" panose="020F0502020204030204" pitchFamily="34" charset="0"/>
                <a:cs typeface="Calibri" panose="020F050202020403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5071602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Columns(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2439" y="1925949"/>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2439" y="2537496"/>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Text Placeholder 2">
            <a:extLst>
              <a:ext uri="{FF2B5EF4-FFF2-40B4-BE49-F238E27FC236}">
                <a16:creationId xmlns:a16="http://schemas.microsoft.com/office/drawing/2014/main" id="{0B92E382-FE6E-A17E-2B3A-9F3E4C7A7D21}"/>
              </a:ext>
            </a:extLst>
          </p:cNvPr>
          <p:cNvSpPr>
            <a:spLocks noGrp="1"/>
          </p:cNvSpPr>
          <p:nvPr>
            <p:ph type="body" idx="18"/>
          </p:nvPr>
        </p:nvSpPr>
        <p:spPr>
          <a:xfrm>
            <a:off x="6426387" y="1925949"/>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3">
            <a:extLst>
              <a:ext uri="{FF2B5EF4-FFF2-40B4-BE49-F238E27FC236}">
                <a16:creationId xmlns:a16="http://schemas.microsoft.com/office/drawing/2014/main" id="{618A7E81-D817-3ABE-B656-52FF60EF0205}"/>
              </a:ext>
            </a:extLst>
          </p:cNvPr>
          <p:cNvSpPr>
            <a:spLocks noGrp="1"/>
          </p:cNvSpPr>
          <p:nvPr>
            <p:ph type="body" sz="half" idx="19"/>
          </p:nvPr>
        </p:nvSpPr>
        <p:spPr>
          <a:xfrm>
            <a:off x="6426387" y="2537496"/>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Text Placeholder 2">
            <a:extLst>
              <a:ext uri="{FF2B5EF4-FFF2-40B4-BE49-F238E27FC236}">
                <a16:creationId xmlns:a16="http://schemas.microsoft.com/office/drawing/2014/main" id="{E8347DD8-16D7-B434-07E6-BD26F45B6DEE}"/>
              </a:ext>
            </a:extLst>
          </p:cNvPr>
          <p:cNvSpPr>
            <a:spLocks noGrp="1"/>
          </p:cNvSpPr>
          <p:nvPr>
            <p:ph type="body" idx="20"/>
          </p:nvPr>
        </p:nvSpPr>
        <p:spPr>
          <a:xfrm>
            <a:off x="960665" y="3752680"/>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a:extLst>
              <a:ext uri="{FF2B5EF4-FFF2-40B4-BE49-F238E27FC236}">
                <a16:creationId xmlns:a16="http://schemas.microsoft.com/office/drawing/2014/main" id="{C7114E8C-EF4A-11ED-19FB-2D8B5FEC3A69}"/>
              </a:ext>
            </a:extLst>
          </p:cNvPr>
          <p:cNvSpPr>
            <a:spLocks noGrp="1"/>
          </p:cNvSpPr>
          <p:nvPr>
            <p:ph type="body" sz="half" idx="21"/>
          </p:nvPr>
        </p:nvSpPr>
        <p:spPr>
          <a:xfrm>
            <a:off x="960665" y="4364227"/>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2" name="Picture Placeholder 11">
            <a:extLst>
              <a:ext uri="{FF2B5EF4-FFF2-40B4-BE49-F238E27FC236}">
                <a16:creationId xmlns:a16="http://schemas.microsoft.com/office/drawing/2014/main" id="{61C98F61-9164-7CDA-F0A4-B90327F23F7A}"/>
              </a:ext>
            </a:extLst>
          </p:cNvPr>
          <p:cNvSpPr>
            <a:spLocks noGrp="1"/>
          </p:cNvSpPr>
          <p:nvPr>
            <p:ph type="pic" sz="quarter" idx="22"/>
          </p:nvPr>
        </p:nvSpPr>
        <p:spPr>
          <a:xfrm>
            <a:off x="6426200" y="3752850"/>
            <a:ext cx="5156200" cy="2457450"/>
          </a:xfrm>
        </p:spPr>
        <p:txBody>
          <a:bodyPr/>
          <a:lstStyle/>
          <a:p>
            <a:endParaRPr lang="en-US"/>
          </a:p>
        </p:txBody>
      </p:sp>
    </p:spTree>
    <p:extLst>
      <p:ext uri="{BB962C8B-B14F-4D97-AF65-F5344CB8AC3E}">
        <p14:creationId xmlns:p14="http://schemas.microsoft.com/office/powerpoint/2010/main" val="1590724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Conclus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7362553" cy="1230485"/>
          </a:xfrm>
          <a:prstGeom prst="rect">
            <a:avLst/>
          </a:prstGeom>
        </p:spPr>
        <p:txBody>
          <a:bodyPr>
            <a:noAutofit/>
          </a:bodyPr>
          <a:lstStyle/>
          <a:p>
            <a:r>
              <a:rPr lang="en-US"/>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11/20/24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0665" y="1925949"/>
            <a:ext cx="3259182"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0665" y="2537496"/>
            <a:ext cx="3259180" cy="1215184"/>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Text Placeholder 2">
            <a:extLst>
              <a:ext uri="{FF2B5EF4-FFF2-40B4-BE49-F238E27FC236}">
                <a16:creationId xmlns:a16="http://schemas.microsoft.com/office/drawing/2014/main" id="{0B92E382-FE6E-A17E-2B3A-9F3E4C7A7D21}"/>
              </a:ext>
            </a:extLst>
          </p:cNvPr>
          <p:cNvSpPr>
            <a:spLocks noGrp="1"/>
          </p:cNvSpPr>
          <p:nvPr>
            <p:ph type="body" idx="18"/>
          </p:nvPr>
        </p:nvSpPr>
        <p:spPr>
          <a:xfrm>
            <a:off x="4712973" y="1925949"/>
            <a:ext cx="3259182"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3">
            <a:extLst>
              <a:ext uri="{FF2B5EF4-FFF2-40B4-BE49-F238E27FC236}">
                <a16:creationId xmlns:a16="http://schemas.microsoft.com/office/drawing/2014/main" id="{618A7E81-D817-3ABE-B656-52FF60EF0205}"/>
              </a:ext>
            </a:extLst>
          </p:cNvPr>
          <p:cNvSpPr>
            <a:spLocks noGrp="1"/>
          </p:cNvSpPr>
          <p:nvPr>
            <p:ph type="body" sz="half" idx="19"/>
          </p:nvPr>
        </p:nvSpPr>
        <p:spPr>
          <a:xfrm>
            <a:off x="4712973" y="2537495"/>
            <a:ext cx="3259180" cy="1197477"/>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Text Placeholder 2">
            <a:extLst>
              <a:ext uri="{FF2B5EF4-FFF2-40B4-BE49-F238E27FC236}">
                <a16:creationId xmlns:a16="http://schemas.microsoft.com/office/drawing/2014/main" id="{E8347DD8-16D7-B434-07E6-BD26F45B6DEE}"/>
              </a:ext>
            </a:extLst>
          </p:cNvPr>
          <p:cNvSpPr>
            <a:spLocks noGrp="1"/>
          </p:cNvSpPr>
          <p:nvPr>
            <p:ph type="body" idx="20"/>
          </p:nvPr>
        </p:nvSpPr>
        <p:spPr>
          <a:xfrm>
            <a:off x="960665" y="3752680"/>
            <a:ext cx="7011488"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a:extLst>
              <a:ext uri="{FF2B5EF4-FFF2-40B4-BE49-F238E27FC236}">
                <a16:creationId xmlns:a16="http://schemas.microsoft.com/office/drawing/2014/main" id="{C7114E8C-EF4A-11ED-19FB-2D8B5FEC3A69}"/>
              </a:ext>
            </a:extLst>
          </p:cNvPr>
          <p:cNvSpPr>
            <a:spLocks noGrp="1"/>
          </p:cNvSpPr>
          <p:nvPr>
            <p:ph type="body" sz="half" idx="21"/>
          </p:nvPr>
        </p:nvSpPr>
        <p:spPr>
          <a:xfrm>
            <a:off x="960665" y="4364227"/>
            <a:ext cx="7011488"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2" name="Picture Placeholder 11">
            <a:extLst>
              <a:ext uri="{FF2B5EF4-FFF2-40B4-BE49-F238E27FC236}">
                <a16:creationId xmlns:a16="http://schemas.microsoft.com/office/drawing/2014/main" id="{BBB6EDE2-F53E-7B97-FF80-7764EECA4CCF}"/>
              </a:ext>
            </a:extLst>
          </p:cNvPr>
          <p:cNvSpPr>
            <a:spLocks noGrp="1"/>
          </p:cNvSpPr>
          <p:nvPr>
            <p:ph type="pic" sz="quarter" idx="22"/>
          </p:nvPr>
        </p:nvSpPr>
        <p:spPr>
          <a:xfrm>
            <a:off x="8485188" y="0"/>
            <a:ext cx="3706812" cy="6858000"/>
          </a:xfrm>
        </p:spPr>
        <p:txBody>
          <a:bodyPr/>
          <a:lstStyle/>
          <a:p>
            <a:endParaRPr lang="en-US"/>
          </a:p>
        </p:txBody>
      </p:sp>
    </p:spTree>
    <p:extLst>
      <p:ext uri="{BB962C8B-B14F-4D97-AF65-F5344CB8AC3E}">
        <p14:creationId xmlns:p14="http://schemas.microsoft.com/office/powerpoint/2010/main" val="726621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078C76-F436-476E-BEF4-9B90A15BF738}" type="datetimeFigureOut">
              <a:rPr lang="en-US" smtClean="0"/>
              <a:t>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12917320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681E5-DE3E-1E52-3179-344AB5B2A570}"/>
              </a:ext>
            </a:extLst>
          </p:cNvPr>
          <p:cNvSpPr>
            <a:spLocks noGrp="1"/>
          </p:cNvSpPr>
          <p:nvPr>
            <p:ph type="title"/>
          </p:nvPr>
        </p:nvSpPr>
        <p:spPr>
          <a:xfrm>
            <a:off x="609600" y="363537"/>
            <a:ext cx="10972800" cy="1230485"/>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689A41B8-CF99-8A7C-E16D-CFEF1E099C4C}"/>
              </a:ext>
            </a:extLst>
          </p:cNvPr>
          <p:cNvSpPr>
            <a:spLocks noGrp="1"/>
          </p:cNvSpPr>
          <p:nvPr>
            <p:ph type="dt" sz="half" idx="10"/>
          </p:nvPr>
        </p:nvSpPr>
        <p:spPr/>
        <p:txBody>
          <a:bodyPr/>
          <a:lstStyle/>
          <a:p>
            <a:fld id="{AA8A0EC6-5648-844A-8827-911B00959032}" type="datetimeFigureOut">
              <a:rPr lang="en-US" smtClean="0"/>
              <a:t>11/20/24</a:t>
            </a:fld>
            <a:endParaRPr lang="en-US"/>
          </a:p>
        </p:txBody>
      </p:sp>
      <p:sp>
        <p:nvSpPr>
          <p:cNvPr id="4" name="Footer Placeholder 3">
            <a:extLst>
              <a:ext uri="{FF2B5EF4-FFF2-40B4-BE49-F238E27FC236}">
                <a16:creationId xmlns:a16="http://schemas.microsoft.com/office/drawing/2014/main" id="{F9989524-6BA7-0F2E-1749-175C692869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1865740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E6759F-66EA-8EE3-A2F4-F15BA2F9B5C8}"/>
              </a:ext>
            </a:extLst>
          </p:cNvPr>
          <p:cNvSpPr>
            <a:spLocks noGrp="1"/>
          </p:cNvSpPr>
          <p:nvPr>
            <p:ph type="dt" sz="half" idx="10"/>
          </p:nvPr>
        </p:nvSpPr>
        <p:spPr/>
        <p:txBody>
          <a:bodyPr/>
          <a:lstStyle/>
          <a:p>
            <a:fld id="{AA8A0EC6-5648-844A-8827-911B00959032}" type="datetimeFigureOut">
              <a:rPr lang="en-US" smtClean="0"/>
              <a:t>11/20/24</a:t>
            </a:fld>
            <a:endParaRPr lang="en-US"/>
          </a:p>
        </p:txBody>
      </p:sp>
      <p:sp>
        <p:nvSpPr>
          <p:cNvPr id="3" name="Footer Placeholder 2">
            <a:extLst>
              <a:ext uri="{FF2B5EF4-FFF2-40B4-BE49-F238E27FC236}">
                <a16:creationId xmlns:a16="http://schemas.microsoft.com/office/drawing/2014/main" id="{46548357-3F2C-483C-C0FC-FD9FB673CEB7}"/>
              </a:ext>
            </a:extLst>
          </p:cNvPr>
          <p:cNvSpPr>
            <a:spLocks noGrp="1"/>
          </p:cNvSpPr>
          <p:nvPr>
            <p:ph type="ftr" sz="quarter" idx="11"/>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0580309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4A77-C0EC-E90C-087A-E71757299BE7}"/>
              </a:ext>
            </a:extLst>
          </p:cNvPr>
          <p:cNvSpPr>
            <a:spLocks noGrp="1"/>
          </p:cNvSpPr>
          <p:nvPr>
            <p:ph type="ctrTitle"/>
          </p:nvPr>
        </p:nvSpPr>
        <p:spPr>
          <a:xfrm>
            <a:off x="609600" y="3926541"/>
            <a:ext cx="10972800" cy="1663044"/>
          </a:xfrm>
          <a:prstGeom prst="rect">
            <a:avLst/>
          </a:prstGeom>
        </p:spPr>
        <p:txBody>
          <a:bodyPr anchor="b"/>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C65AB453-76B0-1DBA-9EE3-645CA98047EC}"/>
              </a:ext>
            </a:extLst>
          </p:cNvPr>
          <p:cNvSpPr>
            <a:spLocks noGrp="1"/>
          </p:cNvSpPr>
          <p:nvPr>
            <p:ph type="subTitle" idx="1"/>
          </p:nvPr>
        </p:nvSpPr>
        <p:spPr>
          <a:xfrm>
            <a:off x="609600" y="5735636"/>
            <a:ext cx="10972800" cy="474663"/>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ru-RU" dirty="0"/>
          </a:p>
        </p:txBody>
      </p:sp>
      <p:sp>
        <p:nvSpPr>
          <p:cNvPr id="4" name="Date Placeholder 3">
            <a:extLst>
              <a:ext uri="{FF2B5EF4-FFF2-40B4-BE49-F238E27FC236}">
                <a16:creationId xmlns:a16="http://schemas.microsoft.com/office/drawing/2014/main" id="{F6729D4B-20DA-C5A9-370C-5C556DC7C209}"/>
              </a:ext>
            </a:extLst>
          </p:cNvPr>
          <p:cNvSpPr>
            <a:spLocks noGrp="1"/>
          </p:cNvSpPr>
          <p:nvPr>
            <p:ph type="dt" sz="half" idx="10"/>
          </p:nvPr>
        </p:nvSpPr>
        <p:spPr/>
        <p:txBody>
          <a:bodyPr/>
          <a:lstStyle/>
          <a:p>
            <a:fld id="{AA8A0EC6-5648-844A-8827-911B00959032}" type="datetimeFigureOut">
              <a:rPr lang="en-US" smtClean="0"/>
              <a:t>11/20/24</a:t>
            </a:fld>
            <a:endParaRPr lang="en-US"/>
          </a:p>
        </p:txBody>
      </p:sp>
      <p:sp>
        <p:nvSpPr>
          <p:cNvPr id="5" name="Footer Placeholder 4">
            <a:extLst>
              <a:ext uri="{FF2B5EF4-FFF2-40B4-BE49-F238E27FC236}">
                <a16:creationId xmlns:a16="http://schemas.microsoft.com/office/drawing/2014/main" id="{ACC23F1A-779F-4295-3160-E943DBC045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Picture Placeholder 8">
            <a:extLst>
              <a:ext uri="{FF2B5EF4-FFF2-40B4-BE49-F238E27FC236}">
                <a16:creationId xmlns:a16="http://schemas.microsoft.com/office/drawing/2014/main" id="{0849934F-55C5-A548-E041-1CB8C42DF0E6}"/>
              </a:ext>
            </a:extLst>
          </p:cNvPr>
          <p:cNvSpPr>
            <a:spLocks noGrp="1"/>
          </p:cNvSpPr>
          <p:nvPr>
            <p:ph type="pic" sz="quarter" idx="13"/>
          </p:nvPr>
        </p:nvSpPr>
        <p:spPr>
          <a:xfrm>
            <a:off x="0" y="0"/>
            <a:ext cx="12192000" cy="3926541"/>
          </a:xfrm>
        </p:spPr>
        <p:txBody>
          <a:bodyPr/>
          <a:lstStyle/>
          <a:p>
            <a:r>
              <a:rPr lang="en-US" dirty="0"/>
              <a:t>Click icon to add picture</a:t>
            </a:r>
          </a:p>
        </p:txBody>
      </p:sp>
    </p:spTree>
    <p:extLst>
      <p:ext uri="{BB962C8B-B14F-4D97-AF65-F5344CB8AC3E}">
        <p14:creationId xmlns:p14="http://schemas.microsoft.com/office/powerpoint/2010/main" val="3503092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C9078C76-F436-476E-BEF4-9B90A15BF738}" type="datetimeFigureOut">
              <a:rPr lang="en-US" smtClean="0"/>
              <a:t>11/20/24</a:t>
            </a:fld>
            <a:endParaRPr 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a:p>
        </p:txBody>
      </p:sp>
      <p:sp>
        <p:nvSpPr>
          <p:cNvPr id="6" name="Slide Number Placeholder 5"/>
          <p:cNvSpPr>
            <a:spLocks noGrp="1"/>
          </p:cNvSpPr>
          <p:nvPr>
            <p:ph type="sldNum" sz="quarter" idx="12"/>
          </p:nvPr>
        </p:nvSpPr>
        <p:spPr>
          <a:xfrm>
            <a:off x="8604504" y="5211060"/>
            <a:ext cx="2112264" cy="228600"/>
          </a:xfrm>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482419980"/>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9078C76-F436-476E-BEF4-9B90A15BF738}" type="datetimeFigureOut">
              <a:rPr lang="en-US" smtClean="0"/>
              <a:t>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3958441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078C76-F436-476E-BEF4-9B90A15BF738}" type="datetimeFigureOut">
              <a:rPr lang="en-US" smtClean="0"/>
              <a:t>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34281324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9078C76-F436-476E-BEF4-9B90A15BF738}" type="datetimeFigureOut">
              <a:rPr lang="en-US" smtClean="0"/>
              <a:t>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4814108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078C76-F436-476E-BEF4-9B90A15BF738}" type="datetimeFigureOut">
              <a:rPr lang="en-US" smtClean="0"/>
              <a:t>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258690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C9078C76-F436-476E-BEF4-9B90A15BF738}" type="datetimeFigureOut">
              <a:rPr lang="en-US" smtClean="0"/>
              <a:t>11/20/24</a:t>
            </a:fld>
            <a:endParaRPr lang="en-US"/>
          </a:p>
        </p:txBody>
      </p:sp>
      <p:sp>
        <p:nvSpPr>
          <p:cNvPr id="9" name="Footer Placeholder 8"/>
          <p:cNvSpPr>
            <a:spLocks noGrp="1"/>
          </p:cNvSpPr>
          <p:nvPr>
            <p:ph type="ftr" sz="quarter" idx="11"/>
          </p:nvPr>
        </p:nvSpPr>
        <p:spPr/>
        <p:txBody>
          <a:bodyPr/>
          <a:lstStyle>
            <a:lvl1pPr algn="r">
              <a:defRPr/>
            </a:lvl1pPr>
          </a:lstStyle>
          <a:p>
            <a:endParaRPr 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BD0D5C7E-C10B-45C6-AD06-052AD05C5B27}" type="slidenum">
              <a:rPr lang="en-US" smtClean="0"/>
              <a:t>‹#›</a:t>
            </a:fld>
            <a:endParaRPr 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80251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C9078C76-F436-476E-BEF4-9B90A15BF738}" type="datetimeFigureOut">
              <a:rPr lang="en-US" smtClean="0"/>
              <a:t>11/20/24</a:t>
            </a:fld>
            <a:endParaRPr 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BD0D5C7E-C10B-45C6-AD06-052AD05C5B27}" type="slidenum">
              <a:rPr lang="en-US" smtClean="0"/>
              <a:t>‹#›</a:t>
            </a:fld>
            <a:endParaRPr 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31104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C9078C76-F436-476E-BEF4-9B90A15BF738}" type="datetimeFigureOut">
              <a:rPr lang="en-US" smtClean="0"/>
              <a:t>11/20/24</a:t>
            </a:fld>
            <a:endParaRPr lang="en-US"/>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BD0D5C7E-C10B-45C6-AD06-052AD05C5B27}" type="slidenum">
              <a:rPr lang="en-US" smtClean="0"/>
              <a:t>‹#›</a:t>
            </a:fld>
            <a:endParaRPr lang="en-US"/>
          </a:p>
        </p:txBody>
      </p:sp>
    </p:spTree>
    <p:extLst>
      <p:ext uri="{BB962C8B-B14F-4D97-AF65-F5344CB8AC3E}">
        <p14:creationId xmlns:p14="http://schemas.microsoft.com/office/powerpoint/2010/main" val="338662077"/>
      </p:ext>
    </p:extLst>
  </p:cSld>
  <p:clrMap bg1="lt1" tx1="dk1" bg2="lt2" tx2="dk2" accent1="accent1" accent2="accent2" accent3="accent3" accent4="accent4" accent5="accent5" accent6="accent6" hlink="hlink" folHlink="folHlink"/>
  <p:sldLayoutIdLst>
    <p:sldLayoutId id="2147483897" r:id="rId1"/>
    <p:sldLayoutId id="2147483898" r:id="rId2"/>
    <p:sldLayoutId id="2147483899" r:id="rId3"/>
    <p:sldLayoutId id="2147483900" r:id="rId4"/>
    <p:sldLayoutId id="2147483901" r:id="rId5"/>
    <p:sldLayoutId id="2147483902" r:id="rId6"/>
    <p:sldLayoutId id="2147483903" r:id="rId7"/>
    <p:sldLayoutId id="2147483904" r:id="rId8"/>
    <p:sldLayoutId id="2147483905" r:id="rId9"/>
    <p:sldLayoutId id="2147483906" r:id="rId10"/>
    <p:sldLayoutId id="2147483907"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8357E25-C674-3745-6594-912F15B9826E}"/>
              </a:ext>
            </a:extLst>
          </p:cNvPr>
          <p:cNvSpPr>
            <a:spLocks noGrp="1"/>
          </p:cNvSpPr>
          <p:nvPr>
            <p:ph type="body" idx="1"/>
          </p:nvPr>
        </p:nvSpPr>
        <p:spPr>
          <a:xfrm>
            <a:off x="952500" y="1847056"/>
            <a:ext cx="106299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FF64DF9-DAEC-F283-848F-16438F855A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8A0EC6-5648-844A-8827-911B00959032}" type="datetimeFigureOut">
              <a:rPr lang="en-US" smtClean="0"/>
              <a:t>11/20/24</a:t>
            </a:fld>
            <a:endParaRPr lang="en-US"/>
          </a:p>
        </p:txBody>
      </p:sp>
      <p:sp>
        <p:nvSpPr>
          <p:cNvPr id="10" name="Title Placeholder 9">
            <a:extLst>
              <a:ext uri="{FF2B5EF4-FFF2-40B4-BE49-F238E27FC236}">
                <a16:creationId xmlns:a16="http://schemas.microsoft.com/office/drawing/2014/main" id="{2390A06B-2D1F-A145-446B-BF268052479A}"/>
              </a:ext>
            </a:extLst>
          </p:cNvPr>
          <p:cNvSpPr>
            <a:spLocks noGrp="1"/>
          </p:cNvSpPr>
          <p:nvPr>
            <p:ph type="title"/>
          </p:nvPr>
        </p:nvSpPr>
        <p:spPr>
          <a:xfrm>
            <a:off x="952500" y="363537"/>
            <a:ext cx="10629900" cy="1236663"/>
          </a:xfrm>
          <a:prstGeom prst="rect">
            <a:avLst/>
          </a:prstGeom>
        </p:spPr>
        <p:txBody>
          <a:bodyPr vert="horz" lIns="91440" tIns="45720" rIns="91440" bIns="45720" rtlCol="0" anchor="ctr">
            <a:normAutofit/>
          </a:bodyPr>
          <a:lstStyle/>
          <a:p>
            <a:r>
              <a:rPr lang="en-US" dirty="0"/>
              <a:t>Click to edit Master title style</a:t>
            </a:r>
          </a:p>
        </p:txBody>
      </p:sp>
      <p:sp>
        <p:nvSpPr>
          <p:cNvPr id="13" name="Footer Placeholder 12">
            <a:extLst>
              <a:ext uri="{FF2B5EF4-FFF2-40B4-BE49-F238E27FC236}">
                <a16:creationId xmlns:a16="http://schemas.microsoft.com/office/drawing/2014/main" id="{2D227A9A-BF27-C878-C29C-004A9358CE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Tree>
    <p:extLst>
      <p:ext uri="{BB962C8B-B14F-4D97-AF65-F5344CB8AC3E}">
        <p14:creationId xmlns:p14="http://schemas.microsoft.com/office/powerpoint/2010/main" val="110713954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5" r:id="rId3"/>
    <p:sldLayoutId id="2147483671" r:id="rId4"/>
    <p:sldLayoutId id="2147483672" r:id="rId5"/>
    <p:sldLayoutId id="2147483666" r:id="rId6"/>
    <p:sldLayoutId id="2147483667" r:id="rId7"/>
    <p:sldLayoutId id="2147483668" r:id="rId8"/>
    <p:sldLayoutId id="2147483669" r:id="rId9"/>
    <p:sldLayoutId id="2147483670" r:id="rId10"/>
    <p:sldLayoutId id="2147483660" r:id="rId11"/>
  </p:sldLayoutIdLst>
  <p:txStyles>
    <p:titleStyle>
      <a:lvl1pPr algn="l" defTabSz="914400" rtl="0" eaLnBrk="1" latinLnBrk="0" hangingPunct="1">
        <a:lnSpc>
          <a:spcPct val="90000"/>
        </a:lnSpc>
        <a:spcBef>
          <a:spcPct val="0"/>
        </a:spcBef>
        <a:buNone/>
        <a:defRPr sz="4400" kern="1200">
          <a:solidFill>
            <a:schemeClr val="tx1">
              <a:lumMod val="75000"/>
              <a:lumOff val="25000"/>
            </a:schemeClr>
          </a:solidFill>
          <a:latin typeface="+mn-lt"/>
          <a:ea typeface="+mj-ea"/>
          <a:cs typeface="MV Boli" panose="0200050003020009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
          <p15:clr>
            <a:srgbClr val="F26B43"/>
          </p15:clr>
        </p15:guide>
        <p15:guide id="2" pos="384">
          <p15:clr>
            <a:srgbClr val="F26B43"/>
          </p15:clr>
        </p15:guide>
        <p15:guide id="3" pos="600">
          <p15:clr>
            <a:srgbClr val="F26B43"/>
          </p15:clr>
        </p15:guide>
        <p15:guide id="4" pos="7296">
          <p15:clr>
            <a:srgbClr val="F26B43"/>
          </p15:clr>
        </p15:guide>
        <p15:guide id="5" orient="horz" pos="3912">
          <p15:clr>
            <a:srgbClr val="F26B43"/>
          </p15:clr>
        </p15:guide>
        <p15:guide id="6" orient="horz" pos="100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ibm.com/topics/ensemble-learning#:~:text=Ensemble%20learning%20is%20a%20machine,than%20a%20single%20model%20alone/" TargetMode="External"/><Relationship Id="rId2" Type="http://schemas.openxmlformats.org/officeDocument/2006/relationships/hyperlink" Target="https://infobridge.fhwa.dot.gov/Data/" TargetMode="External"/><Relationship Id="rId1" Type="http://schemas.openxmlformats.org/officeDocument/2006/relationships/slideLayout" Target="../slideLayouts/slideLayout2.xml"/><Relationship Id="rId6" Type="http://schemas.openxmlformats.org/officeDocument/2006/relationships/hyperlink" Target="https://scholarspace.library.gwu.edu/concern/gw_etds/5x21tg31d" TargetMode="External"/><Relationship Id="rId5" Type="http://schemas.openxmlformats.org/officeDocument/2006/relationships/hyperlink" Target="https://doi.org/10.1007/s10584-013-1037-4" TargetMode="External"/><Relationship Id="rId4" Type="http://schemas.openxmlformats.org/officeDocument/2006/relationships/hyperlink" Target="https://www.aisc.org/nsba/design-and-estimation-resources/steel-bridge-design-handbook/"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infobridge.fhwa.dot.gov/Data/" TargetMode="External"/><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3FC67B06-867A-4D0B-8E72-3D1CBBABF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526142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42DA6F1-EE0D-4BF0-B5FE-BF303A6B8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5126" y="643464"/>
            <a:ext cx="3969458" cy="5571072"/>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pic>
        <p:nvPicPr>
          <p:cNvPr id="5" name="Picture 4" descr="A person's face with a pink circle&#10;&#10;Description automatically generated">
            <a:extLst>
              <a:ext uri="{FF2B5EF4-FFF2-40B4-BE49-F238E27FC236}">
                <a16:creationId xmlns:a16="http://schemas.microsoft.com/office/drawing/2014/main" id="{B6D38528-CECE-036E-3C4E-F6691E5BC57C}"/>
              </a:ext>
            </a:extLst>
          </p:cNvPr>
          <p:cNvPicPr>
            <a:picLocks noChangeAspect="1"/>
          </p:cNvPicPr>
          <p:nvPr/>
        </p:nvPicPr>
        <p:blipFill>
          <a:blip r:embed="rId3">
            <a:extLst>
              <a:ext uri="{28A0092B-C50C-407E-A947-70E740481C1C}">
                <a14:useLocalDpi xmlns:a14="http://schemas.microsoft.com/office/drawing/2010/main" val="0"/>
              </a:ext>
            </a:extLst>
          </a:blip>
          <a:srcRect r="19384" b="1"/>
          <a:stretch/>
        </p:blipFill>
        <p:spPr>
          <a:xfrm>
            <a:off x="809190" y="3552107"/>
            <a:ext cx="3639312" cy="2539322"/>
          </a:xfrm>
          <a:prstGeom prst="rect">
            <a:avLst/>
          </a:prstGeom>
        </p:spPr>
      </p:pic>
      <p:pic>
        <p:nvPicPr>
          <p:cNvPr id="9" name="Picture 8">
            <a:extLst>
              <a:ext uri="{FF2B5EF4-FFF2-40B4-BE49-F238E27FC236}">
                <a16:creationId xmlns:a16="http://schemas.microsoft.com/office/drawing/2014/main" id="{6119EF25-DF30-F938-2C1A-EA4FEFD9B621}"/>
              </a:ext>
            </a:extLst>
          </p:cNvPr>
          <p:cNvPicPr>
            <a:picLocks noChangeAspect="1"/>
          </p:cNvPicPr>
          <p:nvPr/>
        </p:nvPicPr>
        <p:blipFill>
          <a:blip r:embed="rId4">
            <a:extLst>
              <a:ext uri="{28A0092B-C50C-407E-A947-70E740481C1C}">
                <a14:useLocalDpi xmlns:a14="http://schemas.microsoft.com/office/drawing/2010/main" val="0"/>
              </a:ext>
            </a:extLst>
          </a:blip>
          <a:srcRect r="29776" b="2"/>
          <a:stretch/>
        </p:blipFill>
        <p:spPr>
          <a:xfrm>
            <a:off x="809190" y="889677"/>
            <a:ext cx="3639312" cy="2539323"/>
          </a:xfrm>
          <a:prstGeom prst="rect">
            <a:avLst/>
          </a:prstGeom>
        </p:spPr>
      </p:pic>
      <p:sp>
        <p:nvSpPr>
          <p:cNvPr id="7" name="TextBox 6">
            <a:extLst>
              <a:ext uri="{FF2B5EF4-FFF2-40B4-BE49-F238E27FC236}">
                <a16:creationId xmlns:a16="http://schemas.microsoft.com/office/drawing/2014/main" id="{3C73818D-15EE-F2EB-C4E7-3532C322F965}"/>
              </a:ext>
            </a:extLst>
          </p:cNvPr>
          <p:cNvSpPr txBox="1"/>
          <p:nvPr/>
        </p:nvSpPr>
        <p:spPr>
          <a:xfrm>
            <a:off x="5551408" y="889677"/>
            <a:ext cx="6207217" cy="5148198"/>
          </a:xfrm>
          <a:prstGeom prst="rect">
            <a:avLst/>
          </a:prstGeom>
        </p:spPr>
        <p:txBody>
          <a:bodyPr vert="horz" lIns="91440" tIns="45720" rIns="91440" bIns="45720" rtlCol="0">
            <a:normAutofit fontScale="70000" lnSpcReduction="20000"/>
          </a:bodyPr>
          <a:lstStyle/>
          <a:p>
            <a:pPr marR="0" lvl="0" algn="ctr" defTabSz="914400" fontAlgn="base">
              <a:lnSpc>
                <a:spcPct val="90000"/>
              </a:lnSpc>
              <a:spcBef>
                <a:spcPct val="0"/>
              </a:spcBef>
              <a:spcAft>
                <a:spcPts val="600"/>
              </a:spcAft>
              <a:buClr>
                <a:schemeClr val="tx1">
                  <a:lumMod val="85000"/>
                  <a:lumOff val="15000"/>
                </a:schemeClr>
              </a:buClr>
              <a:buSzTx/>
              <a:tabLst/>
            </a:pPr>
            <a:r>
              <a:rPr kumimoji="0" lang="en-US" altLang="en-US" sz="3200" i="0" u="none" strike="noStrike" cap="none" normalizeH="0" baseline="0" dirty="0">
                <a:ln>
                  <a:noFill/>
                </a:ln>
                <a:effectLst/>
              </a:rPr>
              <a:t>Ait614-Big Data Essentials-Sec001</a:t>
            </a:r>
          </a:p>
          <a:p>
            <a:pPr marR="0" lvl="0" algn="ctr" defTabSz="914400" fontAlgn="base">
              <a:lnSpc>
                <a:spcPct val="90000"/>
              </a:lnSpc>
              <a:spcBef>
                <a:spcPct val="0"/>
              </a:spcBef>
              <a:spcAft>
                <a:spcPts val="600"/>
              </a:spcAft>
              <a:buClr>
                <a:schemeClr val="tx1">
                  <a:lumMod val="85000"/>
                  <a:lumOff val="15000"/>
                </a:schemeClr>
              </a:buClr>
              <a:buSzTx/>
              <a:tabLst/>
            </a:pPr>
            <a:endParaRPr kumimoji="0" lang="en-US" altLang="en-US" sz="3200" i="0" u="none" strike="noStrike" cap="none" normalizeH="0" baseline="0" dirty="0">
              <a:ln>
                <a:noFill/>
              </a:ln>
              <a:effectLst/>
            </a:endParaRPr>
          </a:p>
          <a:p>
            <a:pPr marR="0" lvl="0" algn="ctr" defTabSz="914400" fontAlgn="base">
              <a:lnSpc>
                <a:spcPct val="90000"/>
              </a:lnSpc>
              <a:spcBef>
                <a:spcPct val="0"/>
              </a:spcBef>
              <a:spcAft>
                <a:spcPts val="600"/>
              </a:spcAft>
              <a:buClr>
                <a:schemeClr val="tx1">
                  <a:lumMod val="85000"/>
                  <a:lumOff val="15000"/>
                </a:schemeClr>
              </a:buClr>
              <a:buSzTx/>
              <a:tabLst/>
            </a:pPr>
            <a:r>
              <a:rPr kumimoji="0" lang="en-US" altLang="en-US" sz="3200" i="0" u="none" strike="noStrike" cap="none" normalizeH="0" baseline="0" dirty="0">
                <a:ln>
                  <a:noFill/>
                </a:ln>
                <a:effectLst/>
              </a:rPr>
              <a:t>Bridges at </a:t>
            </a:r>
            <a:r>
              <a:rPr kumimoji="0" lang="en-US" altLang="en-US" sz="3200" i="0" u="none" strike="noStrike" cap="none" normalizeH="0" baseline="0" dirty="0">
                <a:ln>
                  <a:noFill/>
                </a:ln>
                <a:solidFill>
                  <a:srgbClr val="FF0000"/>
                </a:solidFill>
                <a:effectLst/>
              </a:rPr>
              <a:t>Risk</a:t>
            </a:r>
            <a:r>
              <a:rPr kumimoji="0" lang="en-US" altLang="en-US" sz="3200" i="0" u="none" strike="noStrike" cap="none" normalizeH="0" baseline="0" dirty="0">
                <a:ln>
                  <a:noFill/>
                </a:ln>
                <a:effectLst/>
              </a:rPr>
              <a:t>: Coastal vs Inland Environment impacts on lifespan and maintenance</a:t>
            </a:r>
          </a:p>
          <a:p>
            <a:pPr marR="0" lvl="0" algn="ctr" defTabSz="914400" fontAlgn="base">
              <a:lnSpc>
                <a:spcPct val="90000"/>
              </a:lnSpc>
              <a:spcBef>
                <a:spcPct val="0"/>
              </a:spcBef>
              <a:spcAft>
                <a:spcPts val="600"/>
              </a:spcAft>
              <a:buClr>
                <a:schemeClr val="tx1">
                  <a:lumMod val="85000"/>
                  <a:lumOff val="15000"/>
                </a:schemeClr>
              </a:buClr>
              <a:buSzTx/>
              <a:tabLst/>
            </a:pPr>
            <a:endParaRPr kumimoji="0" lang="en-US" altLang="en-US" sz="3200" i="0" u="none" strike="noStrike" cap="none" normalizeH="0" baseline="0" dirty="0">
              <a:ln>
                <a:noFill/>
              </a:ln>
              <a:effectLst/>
            </a:endParaRPr>
          </a:p>
          <a:p>
            <a:pPr marR="0" lvl="0" algn="ctr" defTabSz="914400" fontAlgn="base">
              <a:lnSpc>
                <a:spcPct val="90000"/>
              </a:lnSpc>
              <a:spcBef>
                <a:spcPct val="0"/>
              </a:spcBef>
              <a:spcAft>
                <a:spcPts val="600"/>
              </a:spcAft>
              <a:buClr>
                <a:schemeClr val="tx1">
                  <a:lumMod val="85000"/>
                  <a:lumOff val="15000"/>
                </a:schemeClr>
              </a:buClr>
              <a:buSzTx/>
              <a:tabLst/>
            </a:pPr>
            <a:r>
              <a:rPr kumimoji="0" lang="en-US" altLang="en-US" sz="3200" i="0" u="none" strike="noStrike" cap="none" normalizeH="0" baseline="0" dirty="0">
                <a:ln>
                  <a:noFill/>
                </a:ln>
                <a:effectLst/>
              </a:rPr>
              <a:t>Under guidance of Dr. </a:t>
            </a:r>
            <a:r>
              <a:rPr kumimoji="0" lang="en-US" altLang="en-US" sz="3200" i="0" u="none" strike="noStrike" cap="none" normalizeH="0" baseline="0" dirty="0" err="1">
                <a:ln>
                  <a:noFill/>
                </a:ln>
                <a:effectLst/>
              </a:rPr>
              <a:t>Lindi</a:t>
            </a:r>
            <a:r>
              <a:rPr kumimoji="0" lang="en-US" altLang="en-US" sz="3200" i="0" u="none" strike="noStrike" cap="none" normalizeH="0" baseline="0" dirty="0">
                <a:ln>
                  <a:noFill/>
                </a:ln>
                <a:effectLst/>
              </a:rPr>
              <a:t> Liao</a:t>
            </a:r>
          </a:p>
          <a:p>
            <a:pPr algn="ctr" defTabSz="914400" fontAlgn="base">
              <a:lnSpc>
                <a:spcPct val="90000"/>
              </a:lnSpc>
              <a:spcBef>
                <a:spcPct val="0"/>
              </a:spcBef>
              <a:spcAft>
                <a:spcPts val="600"/>
              </a:spcAft>
              <a:buClr>
                <a:schemeClr val="tx1">
                  <a:lumMod val="85000"/>
                  <a:lumOff val="15000"/>
                </a:schemeClr>
              </a:buClr>
            </a:pPr>
            <a:r>
              <a:rPr kumimoji="0" lang="en-US" altLang="en-US" sz="3200" i="0" u="none" strike="noStrike" cap="none" normalizeH="0" baseline="0" dirty="0">
                <a:ln>
                  <a:noFill/>
                </a:ln>
                <a:effectLst/>
              </a:rPr>
              <a:t>George Mason University</a:t>
            </a:r>
          </a:p>
          <a:p>
            <a:pPr marR="0" lvl="0" algn="ctr" defTabSz="914400" fontAlgn="base">
              <a:lnSpc>
                <a:spcPct val="90000"/>
              </a:lnSpc>
              <a:spcBef>
                <a:spcPct val="0"/>
              </a:spcBef>
              <a:spcAft>
                <a:spcPts val="600"/>
              </a:spcAft>
              <a:buClr>
                <a:schemeClr val="tx1">
                  <a:lumMod val="85000"/>
                  <a:lumOff val="15000"/>
                </a:schemeClr>
              </a:buClr>
              <a:buSzTx/>
              <a:tabLst/>
            </a:pPr>
            <a:endParaRPr kumimoji="0" lang="en-US" altLang="en-US" sz="3200" i="0" u="none" strike="noStrike" cap="none" normalizeH="0" baseline="0" dirty="0">
              <a:ln>
                <a:noFill/>
              </a:ln>
              <a:effectLst/>
            </a:endParaRPr>
          </a:p>
          <a:p>
            <a:pPr marR="0" lvl="0" algn="ctr" defTabSz="914400" fontAlgn="base">
              <a:lnSpc>
                <a:spcPct val="90000"/>
              </a:lnSpc>
              <a:spcBef>
                <a:spcPct val="0"/>
              </a:spcBef>
              <a:spcAft>
                <a:spcPts val="600"/>
              </a:spcAft>
              <a:buClr>
                <a:schemeClr val="tx1">
                  <a:lumMod val="85000"/>
                  <a:lumOff val="15000"/>
                </a:schemeClr>
              </a:buClr>
              <a:buSzTx/>
              <a:tabLst/>
            </a:pPr>
            <a:r>
              <a:rPr kumimoji="0" lang="en-US" altLang="en-US" sz="3200" i="0" u="none" strike="noStrike" cap="none" normalizeH="0" baseline="0" dirty="0">
                <a:ln>
                  <a:noFill/>
                </a:ln>
                <a:effectLst/>
              </a:rPr>
              <a:t>Team Members: Team 1</a:t>
            </a:r>
          </a:p>
          <a:p>
            <a:pPr marR="0" lvl="0" algn="ctr" defTabSz="914400" fontAlgn="base">
              <a:lnSpc>
                <a:spcPct val="90000"/>
              </a:lnSpc>
              <a:spcBef>
                <a:spcPct val="0"/>
              </a:spcBef>
              <a:spcAft>
                <a:spcPts val="600"/>
              </a:spcAft>
              <a:buClr>
                <a:schemeClr val="tx1">
                  <a:lumMod val="85000"/>
                  <a:lumOff val="15000"/>
                </a:schemeClr>
              </a:buClr>
              <a:buSzTx/>
              <a:tabLst/>
            </a:pPr>
            <a:r>
              <a:rPr lang="en-US" altLang="en-US" sz="3200" dirty="0"/>
              <a:t>-------</a:t>
            </a:r>
            <a:endParaRPr kumimoji="0" lang="en-US" altLang="en-US" sz="3200" i="0" u="none" strike="noStrike" cap="none" normalizeH="0" baseline="0" dirty="0">
              <a:ln>
                <a:noFill/>
              </a:ln>
              <a:effectLst/>
            </a:endParaRPr>
          </a:p>
          <a:p>
            <a:pPr marR="0" lvl="0" algn="ctr" defTabSz="914400" fontAlgn="base">
              <a:lnSpc>
                <a:spcPct val="90000"/>
              </a:lnSpc>
              <a:spcBef>
                <a:spcPct val="0"/>
              </a:spcBef>
              <a:spcAft>
                <a:spcPts val="600"/>
              </a:spcAft>
              <a:buClr>
                <a:schemeClr val="tx1">
                  <a:lumMod val="85000"/>
                  <a:lumOff val="15000"/>
                </a:schemeClr>
              </a:buClr>
              <a:buSzTx/>
              <a:tabLst/>
            </a:pPr>
            <a:r>
              <a:rPr lang="en-US" sz="2900" dirty="0" err="1"/>
              <a:t>Saivarun</a:t>
            </a:r>
            <a:r>
              <a:rPr lang="en-US" sz="2900" dirty="0"/>
              <a:t> Tanjore Raghavendra</a:t>
            </a:r>
          </a:p>
          <a:p>
            <a:pPr marR="0" lvl="0" algn="ctr" defTabSz="914400" fontAlgn="base">
              <a:lnSpc>
                <a:spcPct val="90000"/>
              </a:lnSpc>
              <a:spcBef>
                <a:spcPct val="0"/>
              </a:spcBef>
              <a:spcAft>
                <a:spcPts val="600"/>
              </a:spcAft>
              <a:buClr>
                <a:schemeClr val="tx1">
                  <a:lumMod val="85000"/>
                  <a:lumOff val="15000"/>
                </a:schemeClr>
              </a:buClr>
              <a:buSzTx/>
              <a:tabLst/>
            </a:pPr>
            <a:r>
              <a:rPr lang="en-US" sz="2900" dirty="0"/>
              <a:t>Mohammed </a:t>
            </a:r>
            <a:r>
              <a:rPr lang="en-US" sz="2900" dirty="0" err="1"/>
              <a:t>Tareq</a:t>
            </a:r>
            <a:r>
              <a:rPr lang="en-US" sz="2900" dirty="0"/>
              <a:t> Sajjad Ali</a:t>
            </a:r>
          </a:p>
          <a:p>
            <a:pPr algn="ctr" defTabSz="914400" fontAlgn="base">
              <a:lnSpc>
                <a:spcPct val="90000"/>
              </a:lnSpc>
              <a:spcBef>
                <a:spcPct val="0"/>
              </a:spcBef>
              <a:spcAft>
                <a:spcPts val="600"/>
              </a:spcAft>
              <a:buClr>
                <a:schemeClr val="tx1">
                  <a:lumMod val="85000"/>
                  <a:lumOff val="15000"/>
                </a:schemeClr>
              </a:buClr>
            </a:pPr>
            <a:r>
              <a:rPr lang="en-US" sz="2900" dirty="0"/>
              <a:t>Mano </a:t>
            </a:r>
            <a:r>
              <a:rPr lang="en-US" sz="2900" dirty="0" err="1"/>
              <a:t>Sappa</a:t>
            </a:r>
            <a:r>
              <a:rPr lang="en-US" sz="2900" dirty="0"/>
              <a:t> Harsha</a:t>
            </a:r>
          </a:p>
          <a:p>
            <a:pPr algn="ctr" defTabSz="914400" fontAlgn="base">
              <a:lnSpc>
                <a:spcPct val="90000"/>
              </a:lnSpc>
              <a:spcBef>
                <a:spcPct val="0"/>
              </a:spcBef>
              <a:spcAft>
                <a:spcPts val="600"/>
              </a:spcAft>
              <a:buClr>
                <a:schemeClr val="tx1">
                  <a:lumMod val="85000"/>
                  <a:lumOff val="15000"/>
                </a:schemeClr>
              </a:buClr>
            </a:pPr>
            <a:r>
              <a:rPr lang="en-US" sz="2900" dirty="0"/>
              <a:t>Vasishta Chandala</a:t>
            </a:r>
          </a:p>
          <a:p>
            <a:pPr marR="0" lvl="0" algn="ctr" defTabSz="914400" fontAlgn="base">
              <a:lnSpc>
                <a:spcPct val="90000"/>
              </a:lnSpc>
              <a:spcBef>
                <a:spcPct val="0"/>
              </a:spcBef>
              <a:spcAft>
                <a:spcPts val="600"/>
              </a:spcAft>
              <a:buClr>
                <a:schemeClr val="tx1">
                  <a:lumMod val="85000"/>
                  <a:lumOff val="15000"/>
                </a:schemeClr>
              </a:buClr>
              <a:buSzTx/>
              <a:tabLst/>
            </a:pPr>
            <a:r>
              <a:rPr lang="en-US" sz="2900" dirty="0"/>
              <a:t>Suraj </a:t>
            </a:r>
            <a:r>
              <a:rPr lang="en-US" sz="2900" dirty="0" err="1"/>
              <a:t>Poldas</a:t>
            </a:r>
            <a:endParaRPr lang="en-US" sz="2900" dirty="0"/>
          </a:p>
        </p:txBody>
      </p:sp>
      <p:sp>
        <p:nvSpPr>
          <p:cNvPr id="10" name="TextBox 9">
            <a:extLst>
              <a:ext uri="{FF2B5EF4-FFF2-40B4-BE49-F238E27FC236}">
                <a16:creationId xmlns:a16="http://schemas.microsoft.com/office/drawing/2014/main" id="{F2CDE9D2-239C-59AA-539A-DF102ADC6141}"/>
              </a:ext>
            </a:extLst>
          </p:cNvPr>
          <p:cNvSpPr txBox="1"/>
          <p:nvPr/>
        </p:nvSpPr>
        <p:spPr>
          <a:xfrm>
            <a:off x="3018773" y="4371584"/>
            <a:ext cx="1139868" cy="923330"/>
          </a:xfrm>
          <a:prstGeom prst="rect">
            <a:avLst/>
          </a:prstGeom>
          <a:noFill/>
        </p:spPr>
        <p:txBody>
          <a:bodyPr wrap="square" rtlCol="0">
            <a:spAutoFit/>
          </a:bodyPr>
          <a:lstStyle/>
          <a:p>
            <a:pPr algn="ctr"/>
            <a:r>
              <a:rPr lang="en-US" dirty="0">
                <a:solidFill>
                  <a:schemeClr val="bg1"/>
                </a:solidFill>
              </a:rPr>
              <a:t>Big Data in Action</a:t>
            </a:r>
          </a:p>
        </p:txBody>
      </p:sp>
    </p:spTree>
    <p:extLst>
      <p:ext uri="{BB962C8B-B14F-4D97-AF65-F5344CB8AC3E}">
        <p14:creationId xmlns:p14="http://schemas.microsoft.com/office/powerpoint/2010/main" val="1405967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F9F890-13C6-11F5-A55C-1020B8183DB0}"/>
              </a:ext>
            </a:extLst>
          </p:cNvPr>
          <p:cNvSpPr>
            <a:spLocks noGrp="1"/>
          </p:cNvSpPr>
          <p:nvPr>
            <p:ph idx="1"/>
          </p:nvPr>
        </p:nvSpPr>
        <p:spPr>
          <a:xfrm>
            <a:off x="502968" y="860288"/>
            <a:ext cx="6661760" cy="5560478"/>
          </a:xfrm>
        </p:spPr>
        <p:txBody>
          <a:bodyPr>
            <a:normAutofit fontScale="70000" lnSpcReduction="20000"/>
          </a:bodyPr>
          <a:lstStyle/>
          <a:p>
            <a:r>
              <a:rPr lang="en-US" b="1" dirty="0"/>
              <a:t>Elbow Method:</a:t>
            </a:r>
          </a:p>
          <a:p>
            <a:pPr>
              <a:buFont typeface="Arial" panose="020B0604020202020204" pitchFamily="34" charset="0"/>
              <a:buChar char="•"/>
            </a:pPr>
            <a:r>
              <a:rPr lang="en-US" b="1" dirty="0"/>
              <a:t>Optimal Number of Clusters</a:t>
            </a:r>
            <a:r>
              <a:rPr lang="en-US" dirty="0"/>
              <a:t>:</a:t>
            </a:r>
          </a:p>
          <a:p>
            <a:pPr marL="742950" lvl="1" indent="-285750">
              <a:buFont typeface="Arial" panose="020B0604020202020204" pitchFamily="34" charset="0"/>
              <a:buChar char="•"/>
            </a:pPr>
            <a:r>
              <a:rPr lang="en-US" dirty="0"/>
              <a:t>The Elbow method identifies </a:t>
            </a:r>
            <a:r>
              <a:rPr lang="en-US" b="1" dirty="0"/>
              <a:t>4 clusters</a:t>
            </a:r>
            <a:r>
              <a:rPr lang="en-US" dirty="0"/>
              <a:t> as the optimal number, where the decrease in WCSS slows significantly, indicating diminishing returns in cluster variability.</a:t>
            </a:r>
          </a:p>
          <a:p>
            <a:r>
              <a:rPr lang="en-US" b="1" dirty="0"/>
              <a:t>Cluster Centers Insights:</a:t>
            </a:r>
          </a:p>
          <a:p>
            <a:pPr>
              <a:buFont typeface="Arial" panose="020B0604020202020204" pitchFamily="34" charset="0"/>
              <a:buChar char="•"/>
            </a:pPr>
            <a:r>
              <a:rPr lang="en-US" b="1" dirty="0"/>
              <a:t>Cluster 0</a:t>
            </a:r>
            <a:r>
              <a:rPr lang="en-US" dirty="0"/>
              <a:t>:</a:t>
            </a:r>
          </a:p>
          <a:p>
            <a:pPr marL="742950" lvl="1" indent="-285750">
              <a:buFont typeface="Arial" panose="020B0604020202020204" pitchFamily="34" charset="0"/>
              <a:buChar char="•"/>
            </a:pPr>
            <a:r>
              <a:rPr lang="en-US" dirty="0"/>
              <a:t>Represents bridges with </a:t>
            </a:r>
            <a:r>
              <a:rPr lang="en-US" b="1" dirty="0"/>
              <a:t>lower feature values</a:t>
            </a:r>
            <a:r>
              <a:rPr lang="en-US" dirty="0"/>
              <a:t> (e.g., traffic, age, environmental conditions).</a:t>
            </a:r>
          </a:p>
          <a:p>
            <a:pPr marL="742950" lvl="1" indent="-285750">
              <a:buFont typeface="Arial" panose="020B0604020202020204" pitchFamily="34" charset="0"/>
              <a:buChar char="•"/>
            </a:pPr>
            <a:r>
              <a:rPr lang="en-US" dirty="0"/>
              <a:t>Likely lower risk or maintenance requirements.</a:t>
            </a:r>
          </a:p>
          <a:p>
            <a:pPr>
              <a:buFont typeface="Arial" panose="020B0604020202020204" pitchFamily="34" charset="0"/>
              <a:buChar char="•"/>
            </a:pPr>
            <a:r>
              <a:rPr lang="en-US" b="1" dirty="0"/>
              <a:t>Cluster 1</a:t>
            </a:r>
            <a:r>
              <a:rPr lang="en-US" dirty="0"/>
              <a:t>:</a:t>
            </a:r>
          </a:p>
          <a:p>
            <a:pPr marL="742950" lvl="1" indent="-285750">
              <a:buFont typeface="Arial" panose="020B0604020202020204" pitchFamily="34" charset="0"/>
              <a:buChar char="•"/>
            </a:pPr>
            <a:r>
              <a:rPr lang="en-US" dirty="0"/>
              <a:t>Moderate values across environmental and bridge characteristics.</a:t>
            </a:r>
          </a:p>
          <a:p>
            <a:pPr marL="742950" lvl="1" indent="-285750">
              <a:buFont typeface="Arial" panose="020B0604020202020204" pitchFamily="34" charset="0"/>
              <a:buChar char="•"/>
            </a:pPr>
            <a:r>
              <a:rPr lang="en-US" dirty="0"/>
              <a:t>Indicates </a:t>
            </a:r>
            <a:r>
              <a:rPr lang="en-US" b="1" dirty="0"/>
              <a:t>moderate risk or maintenance needs</a:t>
            </a:r>
            <a:r>
              <a:rPr lang="en-US" dirty="0"/>
              <a:t>.</a:t>
            </a:r>
          </a:p>
          <a:p>
            <a:pPr>
              <a:buFont typeface="Arial" panose="020B0604020202020204" pitchFamily="34" charset="0"/>
              <a:buChar char="•"/>
            </a:pPr>
            <a:r>
              <a:rPr lang="en-US" b="1" dirty="0"/>
              <a:t>Cluster 2</a:t>
            </a:r>
            <a:r>
              <a:rPr lang="en-US" dirty="0"/>
              <a:t>:</a:t>
            </a:r>
          </a:p>
          <a:p>
            <a:pPr marL="742950" lvl="1" indent="-285750">
              <a:buFont typeface="Arial" panose="020B0604020202020204" pitchFamily="34" charset="0"/>
              <a:buChar char="•"/>
            </a:pPr>
            <a:r>
              <a:rPr lang="en-US" dirty="0"/>
              <a:t>Higher values for temperature and precipitation.</a:t>
            </a:r>
          </a:p>
          <a:p>
            <a:pPr marL="742950" lvl="1" indent="-285750">
              <a:buFont typeface="Arial" panose="020B0604020202020204" pitchFamily="34" charset="0"/>
              <a:buChar char="•"/>
            </a:pPr>
            <a:r>
              <a:rPr lang="en-US" dirty="0"/>
              <a:t>Represents </a:t>
            </a:r>
            <a:r>
              <a:rPr lang="en-US" b="1" dirty="0"/>
              <a:t>high-risk bridges requiring frequent maintenance</a:t>
            </a:r>
            <a:r>
              <a:rPr lang="en-US" dirty="0"/>
              <a:t>.</a:t>
            </a:r>
          </a:p>
          <a:p>
            <a:pPr>
              <a:buFont typeface="Arial" panose="020B0604020202020204" pitchFamily="34" charset="0"/>
              <a:buChar char="•"/>
            </a:pPr>
            <a:r>
              <a:rPr lang="en-US" b="1" dirty="0"/>
              <a:t>Cluster 3</a:t>
            </a:r>
            <a:r>
              <a:rPr lang="en-US" dirty="0"/>
              <a:t>:</a:t>
            </a:r>
          </a:p>
          <a:p>
            <a:pPr marL="742950" lvl="1" indent="-285750">
              <a:buFont typeface="Arial" panose="020B0604020202020204" pitchFamily="34" charset="0"/>
              <a:buChar char="•"/>
            </a:pPr>
            <a:r>
              <a:rPr lang="en-US" dirty="0"/>
              <a:t>Highest values for all features, representing </a:t>
            </a:r>
            <a:r>
              <a:rPr lang="en-US" b="1" dirty="0"/>
              <a:t>very high-risk bridges</a:t>
            </a:r>
            <a:r>
              <a:rPr lang="en-US" dirty="0"/>
              <a:t> needing </a:t>
            </a:r>
            <a:r>
              <a:rPr lang="en-US" b="1" dirty="0"/>
              <a:t>priority attention</a:t>
            </a:r>
            <a:r>
              <a:rPr lang="en-US" dirty="0"/>
              <a:t>.</a:t>
            </a:r>
          </a:p>
          <a:p>
            <a:r>
              <a:rPr lang="en-US" b="1" dirty="0"/>
              <a:t>Silhouette Score:</a:t>
            </a:r>
          </a:p>
          <a:p>
            <a:pPr>
              <a:buFont typeface="Arial" panose="020B0604020202020204" pitchFamily="34" charset="0"/>
              <a:buChar char="•"/>
            </a:pPr>
            <a:r>
              <a:rPr lang="en-US" b="1" dirty="0"/>
              <a:t>Score</a:t>
            </a:r>
            <a:r>
              <a:rPr lang="en-US" dirty="0"/>
              <a:t>: 0.87, indicating well-defined and separated clusters.</a:t>
            </a:r>
          </a:p>
          <a:p>
            <a:r>
              <a:rPr lang="en-US" b="1" dirty="0"/>
              <a:t>Implications:</a:t>
            </a:r>
          </a:p>
          <a:p>
            <a:pPr>
              <a:buFont typeface="Arial" panose="020B0604020202020204" pitchFamily="34" charset="0"/>
              <a:buChar char="•"/>
            </a:pPr>
            <a:r>
              <a:rPr lang="en-US" dirty="0"/>
              <a:t>Bridges in </a:t>
            </a:r>
            <a:r>
              <a:rPr lang="en-US" b="1" dirty="0"/>
              <a:t>Clusters 2 and 3</a:t>
            </a:r>
            <a:r>
              <a:rPr lang="en-US" dirty="0"/>
              <a:t> should be prioritized for </a:t>
            </a:r>
            <a:r>
              <a:rPr lang="en-US" b="1" dirty="0"/>
              <a:t>maintenance and monitoring</a:t>
            </a:r>
            <a:r>
              <a:rPr lang="en-US" dirty="0"/>
              <a:t> due to their high-risk characteristics.</a:t>
            </a:r>
          </a:p>
          <a:p>
            <a:pPr>
              <a:buFont typeface="Arial" panose="020B0604020202020204" pitchFamily="34" charset="0"/>
              <a:buChar char="•"/>
            </a:pPr>
            <a:r>
              <a:rPr lang="en-US" dirty="0"/>
              <a:t>Clusters 0 and 1 can follow a </a:t>
            </a:r>
            <a:r>
              <a:rPr lang="en-US" b="1" dirty="0"/>
              <a:t>routine maintenance schedule</a:t>
            </a:r>
            <a:r>
              <a:rPr lang="en-US" dirty="0"/>
              <a:t>, reducing resource strain.</a:t>
            </a:r>
          </a:p>
          <a:p>
            <a:endParaRPr lang="en-US" dirty="0"/>
          </a:p>
        </p:txBody>
      </p:sp>
      <p:pic>
        <p:nvPicPr>
          <p:cNvPr id="5" name="Picture 4">
            <a:extLst>
              <a:ext uri="{FF2B5EF4-FFF2-40B4-BE49-F238E27FC236}">
                <a16:creationId xmlns:a16="http://schemas.microsoft.com/office/drawing/2014/main" id="{CBF3C3F0-8BFD-B676-1C1D-3A28341AC4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1204" y="700281"/>
            <a:ext cx="4467828" cy="3393181"/>
          </a:xfrm>
          <a:prstGeom prst="rect">
            <a:avLst/>
          </a:prstGeom>
        </p:spPr>
      </p:pic>
      <p:pic>
        <p:nvPicPr>
          <p:cNvPr id="7" name="Picture 6">
            <a:extLst>
              <a:ext uri="{FF2B5EF4-FFF2-40B4-BE49-F238E27FC236}">
                <a16:creationId xmlns:a16="http://schemas.microsoft.com/office/drawing/2014/main" id="{06BB2DDA-7052-62A8-AAAF-0DED7C10D8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0638" y="4293878"/>
            <a:ext cx="5116009" cy="1451898"/>
          </a:xfrm>
          <a:prstGeom prst="rect">
            <a:avLst/>
          </a:prstGeom>
        </p:spPr>
      </p:pic>
      <p:sp>
        <p:nvSpPr>
          <p:cNvPr id="4" name="Title 1">
            <a:extLst>
              <a:ext uri="{FF2B5EF4-FFF2-40B4-BE49-F238E27FC236}">
                <a16:creationId xmlns:a16="http://schemas.microsoft.com/office/drawing/2014/main" id="{A7AEAAFE-9D2D-5B63-901F-46D7AB486132}"/>
              </a:ext>
            </a:extLst>
          </p:cNvPr>
          <p:cNvSpPr>
            <a:spLocks noGrp="1"/>
          </p:cNvSpPr>
          <p:nvPr>
            <p:ph type="title"/>
          </p:nvPr>
        </p:nvSpPr>
        <p:spPr>
          <a:xfrm>
            <a:off x="828805" y="421086"/>
            <a:ext cx="10058400" cy="357974"/>
          </a:xfrm>
        </p:spPr>
        <p:txBody>
          <a:bodyPr>
            <a:noAutofit/>
          </a:bodyPr>
          <a:lstStyle/>
          <a:p>
            <a:pPr algn="ctr"/>
            <a:r>
              <a:rPr lang="en-US" sz="2800" b="1" dirty="0"/>
              <a:t>Data Modelling</a:t>
            </a:r>
            <a:endParaRPr lang="en-US" sz="2800" dirty="0"/>
          </a:p>
        </p:txBody>
      </p:sp>
    </p:spTree>
    <p:extLst>
      <p:ext uri="{BB962C8B-B14F-4D97-AF65-F5344CB8AC3E}">
        <p14:creationId xmlns:p14="http://schemas.microsoft.com/office/powerpoint/2010/main" val="15184859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A4F9742-1CFE-2D5D-6B34-97907D31661F}"/>
              </a:ext>
            </a:extLst>
          </p:cNvPr>
          <p:cNvSpPr txBox="1"/>
          <p:nvPr/>
        </p:nvSpPr>
        <p:spPr>
          <a:xfrm>
            <a:off x="7022979" y="1166842"/>
            <a:ext cx="4622061" cy="4524315"/>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Average Bridge Condition by Location Type</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Findings</a:t>
            </a:r>
            <a:r>
              <a:rPr lang="en-US"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a:t>
            </a:r>
            <a:r>
              <a:rPr lang="en-US" b="1" dirty="0">
                <a:latin typeface="Times New Roman" panose="02020603050405020304" pitchFamily="18" charset="0"/>
                <a:cs typeface="Times New Roman" panose="02020603050405020304" pitchFamily="18" charset="0"/>
              </a:rPr>
              <a:t>average condition score</a:t>
            </a:r>
            <a:r>
              <a:rPr lang="en-US" dirty="0">
                <a:latin typeface="Times New Roman" panose="02020603050405020304" pitchFamily="18" charset="0"/>
                <a:cs typeface="Times New Roman" panose="02020603050405020304" pitchFamily="18" charset="0"/>
              </a:rPr>
              <a:t> for </a:t>
            </a:r>
            <a:r>
              <a:rPr lang="en-US" b="1" dirty="0">
                <a:latin typeface="Times New Roman" panose="02020603050405020304" pitchFamily="18" charset="0"/>
                <a:cs typeface="Times New Roman" panose="02020603050405020304" pitchFamily="18" charset="0"/>
              </a:rPr>
              <a:t>coastal bridges</a:t>
            </a:r>
            <a:r>
              <a:rPr lang="en-US" dirty="0">
                <a:latin typeface="Times New Roman" panose="02020603050405020304" pitchFamily="18" charset="0"/>
                <a:cs typeface="Times New Roman" panose="02020603050405020304" pitchFamily="18" charset="0"/>
              </a:rPr>
              <a:t> is </a:t>
            </a:r>
            <a:r>
              <a:rPr lang="en-US" b="1" dirty="0">
                <a:latin typeface="Times New Roman" panose="02020603050405020304" pitchFamily="18" charset="0"/>
                <a:cs typeface="Times New Roman" panose="02020603050405020304" pitchFamily="18" charset="0"/>
              </a:rPr>
              <a:t>1.297</a:t>
            </a:r>
            <a:r>
              <a:rPr lang="en-US" dirty="0">
                <a:latin typeface="Times New Roman" panose="02020603050405020304" pitchFamily="18" charset="0"/>
                <a:cs typeface="Times New Roman" panose="02020603050405020304" pitchFamily="18" charset="0"/>
              </a:rPr>
              <a:t>, while for </a:t>
            </a:r>
            <a:r>
              <a:rPr lang="en-US" b="1" dirty="0">
                <a:latin typeface="Times New Roman" panose="02020603050405020304" pitchFamily="18" charset="0"/>
                <a:cs typeface="Times New Roman" panose="02020603050405020304" pitchFamily="18" charset="0"/>
              </a:rPr>
              <a:t>inland bridges</a:t>
            </a:r>
            <a:r>
              <a:rPr lang="en-US" dirty="0">
                <a:latin typeface="Times New Roman" panose="02020603050405020304" pitchFamily="18" charset="0"/>
                <a:cs typeface="Times New Roman" panose="02020603050405020304" pitchFamily="18" charset="0"/>
              </a:rPr>
              <a:t>, it is slightly lower at </a:t>
            </a:r>
            <a:r>
              <a:rPr lang="en-US" b="1" dirty="0">
                <a:latin typeface="Times New Roman" panose="02020603050405020304" pitchFamily="18" charset="0"/>
                <a:cs typeface="Times New Roman" panose="02020603050405020304" pitchFamily="18" charset="0"/>
              </a:rPr>
              <a:t>1.286</a:t>
            </a:r>
            <a:r>
              <a:rPr lang="en-US"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Coastal bridges show marginally better conditions compared to inland bridges.</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Interpretation</a:t>
            </a:r>
            <a:r>
              <a:rPr lang="en-US" dirty="0">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Inland bridges may require more frequent maintenance due to environmental challenges like freeze-thaw cycles and temperature extremes.</a:t>
            </a:r>
          </a:p>
          <a:p>
            <a:pPr marL="742950" lvl="1"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Coastal bridges, despite exposure to humidity and salt, appear to be in relatively better condition.</a:t>
            </a:r>
          </a:p>
        </p:txBody>
      </p:sp>
      <p:pic>
        <p:nvPicPr>
          <p:cNvPr id="7" name="Content Placeholder 6" descr="&#10;">
            <a:extLst>
              <a:ext uri="{FF2B5EF4-FFF2-40B4-BE49-F238E27FC236}">
                <a16:creationId xmlns:a16="http://schemas.microsoft.com/office/drawing/2014/main" id="{CD56B9DC-7316-7A10-4947-A995956DC630}"/>
              </a:ext>
              <a:ext uri="{C183D7F6-B498-43B3-948B-1728B52AA6E4}">
                <adec:decorative xmlns:adec="http://schemas.microsoft.com/office/drawing/2017/decorative" val="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51354" y="1462880"/>
            <a:ext cx="5426814" cy="3447323"/>
          </a:xfrm>
        </p:spPr>
      </p:pic>
      <p:sp>
        <p:nvSpPr>
          <p:cNvPr id="9" name="Title 1">
            <a:extLst>
              <a:ext uri="{FF2B5EF4-FFF2-40B4-BE49-F238E27FC236}">
                <a16:creationId xmlns:a16="http://schemas.microsoft.com/office/drawing/2014/main" id="{3DA94882-EABB-E9FD-D32C-8251088904CC}"/>
              </a:ext>
            </a:extLst>
          </p:cNvPr>
          <p:cNvSpPr>
            <a:spLocks noGrp="1"/>
          </p:cNvSpPr>
          <p:nvPr>
            <p:ph type="title"/>
          </p:nvPr>
        </p:nvSpPr>
        <p:spPr>
          <a:xfrm>
            <a:off x="828805" y="421086"/>
            <a:ext cx="10058400" cy="357974"/>
          </a:xfrm>
        </p:spPr>
        <p:txBody>
          <a:bodyPr>
            <a:noAutofit/>
          </a:bodyPr>
          <a:lstStyle/>
          <a:p>
            <a:pPr algn="ctr"/>
            <a:r>
              <a:rPr lang="en-US" sz="2800" b="1" dirty="0"/>
              <a:t>Results and Findings</a:t>
            </a:r>
            <a:endParaRPr lang="en-US" sz="2800" dirty="0"/>
          </a:p>
        </p:txBody>
      </p:sp>
    </p:spTree>
    <p:extLst>
      <p:ext uri="{BB962C8B-B14F-4D97-AF65-F5344CB8AC3E}">
        <p14:creationId xmlns:p14="http://schemas.microsoft.com/office/powerpoint/2010/main" val="20718932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0006D0-F2DB-3FC9-1C33-6420E6D573D1}"/>
              </a:ext>
            </a:extLst>
          </p:cNvPr>
          <p:cNvSpPr>
            <a:spLocks noGrp="1"/>
          </p:cNvSpPr>
          <p:nvPr>
            <p:ph idx="1"/>
          </p:nvPr>
        </p:nvSpPr>
        <p:spPr>
          <a:xfrm>
            <a:off x="347240" y="416689"/>
            <a:ext cx="5069711" cy="6111433"/>
          </a:xfrm>
        </p:spPr>
        <p:txBody>
          <a:bodyPr>
            <a:normAutofit fontScale="85000" lnSpcReduction="20000"/>
          </a:bodyPr>
          <a:lstStyle/>
          <a:p>
            <a:r>
              <a:rPr lang="en-US" b="1" dirty="0"/>
              <a:t>Correlation Between Environmental Factors and Bridge Characteristics</a:t>
            </a:r>
          </a:p>
          <a:p>
            <a:pPr>
              <a:buFont typeface="Arial" panose="020B0604020202020204" pitchFamily="34" charset="0"/>
              <a:buChar char="•"/>
            </a:pPr>
            <a:r>
              <a:rPr lang="en-US" b="1" dirty="0"/>
              <a:t>Average Relative Humidity</a:t>
            </a:r>
            <a:r>
              <a:rPr lang="en-US" dirty="0"/>
              <a:t>:</a:t>
            </a:r>
          </a:p>
          <a:p>
            <a:pPr marL="742950" lvl="1" indent="-285750">
              <a:buFont typeface="Arial" panose="020B0604020202020204" pitchFamily="34" charset="0"/>
              <a:buChar char="•"/>
            </a:pPr>
            <a:r>
              <a:rPr lang="en-US" dirty="0"/>
              <a:t>Weak positive correlation with </a:t>
            </a:r>
            <a:r>
              <a:rPr lang="en-US" b="1" dirty="0"/>
              <a:t>Total Precipitation</a:t>
            </a:r>
            <a:r>
              <a:rPr lang="en-US" dirty="0"/>
              <a:t> (0.17).</a:t>
            </a:r>
          </a:p>
          <a:p>
            <a:pPr marL="742950" lvl="1" indent="-285750">
              <a:buFont typeface="Arial" panose="020B0604020202020204" pitchFamily="34" charset="0"/>
              <a:buChar char="•"/>
            </a:pPr>
            <a:r>
              <a:rPr lang="en-US" dirty="0"/>
              <a:t>Negligible correlation with </a:t>
            </a:r>
            <a:r>
              <a:rPr lang="en-US" b="1" dirty="0"/>
              <a:t>Temperature</a:t>
            </a:r>
            <a:r>
              <a:rPr lang="en-US" dirty="0"/>
              <a:t> (0.07), </a:t>
            </a:r>
            <a:r>
              <a:rPr lang="en-US" b="1" dirty="0"/>
              <a:t>Traffic</a:t>
            </a:r>
            <a:r>
              <a:rPr lang="en-US" dirty="0"/>
              <a:t> (-0.00), and </a:t>
            </a:r>
            <a:r>
              <a:rPr lang="en-US" b="1" dirty="0"/>
              <a:t>Bridge Age</a:t>
            </a:r>
            <a:r>
              <a:rPr lang="en-US" dirty="0"/>
              <a:t> (0.04).</a:t>
            </a:r>
          </a:p>
          <a:p>
            <a:pPr>
              <a:buFont typeface="Arial" panose="020B0604020202020204" pitchFamily="34" charset="0"/>
              <a:buChar char="•"/>
            </a:pPr>
            <a:r>
              <a:rPr lang="en-US" b="1" dirty="0"/>
              <a:t>Average Temperature</a:t>
            </a:r>
            <a:r>
              <a:rPr lang="en-US" dirty="0"/>
              <a:t>:</a:t>
            </a:r>
          </a:p>
          <a:p>
            <a:pPr marL="742950" lvl="1" indent="-285750">
              <a:buFont typeface="Arial" panose="020B0604020202020204" pitchFamily="34" charset="0"/>
              <a:buChar char="•"/>
            </a:pPr>
            <a:r>
              <a:rPr lang="en-US" dirty="0"/>
              <a:t>Moderate positive correlation with </a:t>
            </a:r>
            <a:r>
              <a:rPr lang="en-US" b="1" dirty="0"/>
              <a:t>Total Precipitation</a:t>
            </a:r>
            <a:r>
              <a:rPr lang="en-US" dirty="0"/>
              <a:t> (0.27).</a:t>
            </a:r>
          </a:p>
          <a:p>
            <a:pPr marL="742950" lvl="1" indent="-285750">
              <a:buFont typeface="Arial" panose="020B0604020202020204" pitchFamily="34" charset="0"/>
              <a:buChar char="•"/>
            </a:pPr>
            <a:r>
              <a:rPr lang="en-US" dirty="0"/>
              <a:t>Weak correlation with </a:t>
            </a:r>
            <a:r>
              <a:rPr lang="en-US" b="1" dirty="0"/>
              <a:t>Traffic</a:t>
            </a:r>
            <a:r>
              <a:rPr lang="en-US" dirty="0"/>
              <a:t> (0.11) and negligible correlation with </a:t>
            </a:r>
            <a:r>
              <a:rPr lang="en-US" b="1" dirty="0"/>
              <a:t>Bridge Age</a:t>
            </a:r>
            <a:r>
              <a:rPr lang="en-US" dirty="0"/>
              <a:t> (-0.12).</a:t>
            </a:r>
          </a:p>
          <a:p>
            <a:pPr>
              <a:buFont typeface="Arial" panose="020B0604020202020204" pitchFamily="34" charset="0"/>
              <a:buChar char="•"/>
            </a:pPr>
            <a:r>
              <a:rPr lang="en-US" b="1" dirty="0"/>
              <a:t>Total Precipitation</a:t>
            </a:r>
            <a:r>
              <a:rPr lang="en-US" dirty="0"/>
              <a:t>:</a:t>
            </a:r>
          </a:p>
          <a:p>
            <a:pPr marL="742950" lvl="1" indent="-285750">
              <a:buFont typeface="Arial" panose="020B0604020202020204" pitchFamily="34" charset="0"/>
              <a:buChar char="•"/>
            </a:pPr>
            <a:r>
              <a:rPr lang="en-US" dirty="0"/>
              <a:t>Moderate positive correlation with </a:t>
            </a:r>
            <a:r>
              <a:rPr lang="en-US" b="1" dirty="0"/>
              <a:t>Temperature</a:t>
            </a:r>
            <a:r>
              <a:rPr lang="en-US" dirty="0"/>
              <a:t> (0.27) and weak correlation with </a:t>
            </a:r>
            <a:r>
              <a:rPr lang="en-US" b="1" dirty="0"/>
              <a:t>Humidity</a:t>
            </a:r>
            <a:r>
              <a:rPr lang="en-US" dirty="0"/>
              <a:t> (0.17).</a:t>
            </a:r>
          </a:p>
          <a:p>
            <a:pPr marL="742950" lvl="1" indent="-285750">
              <a:buFont typeface="Arial" panose="020B0604020202020204" pitchFamily="34" charset="0"/>
              <a:buChar char="•"/>
            </a:pPr>
            <a:r>
              <a:rPr lang="en-US" dirty="0"/>
              <a:t>Negligible correlations with </a:t>
            </a:r>
            <a:r>
              <a:rPr lang="en-US" b="1" dirty="0"/>
              <a:t>Traffic</a:t>
            </a:r>
            <a:r>
              <a:rPr lang="en-US" dirty="0"/>
              <a:t> (-0.04) and </a:t>
            </a:r>
            <a:r>
              <a:rPr lang="en-US" b="1" dirty="0"/>
              <a:t>Bridge Age</a:t>
            </a:r>
            <a:r>
              <a:rPr lang="en-US" dirty="0"/>
              <a:t> (0.04).</a:t>
            </a:r>
          </a:p>
          <a:p>
            <a:pPr>
              <a:buFont typeface="Arial" panose="020B0604020202020204" pitchFamily="34" charset="0"/>
              <a:buChar char="•"/>
            </a:pPr>
            <a:r>
              <a:rPr lang="en-US" b="1" dirty="0"/>
              <a:t>Average Daily Traffic</a:t>
            </a:r>
            <a:r>
              <a:rPr lang="en-US" dirty="0"/>
              <a:t>:</a:t>
            </a:r>
          </a:p>
          <a:p>
            <a:pPr marL="742950" lvl="1" indent="-285750">
              <a:buFont typeface="Arial" panose="020B0604020202020204" pitchFamily="34" charset="0"/>
              <a:buChar char="•"/>
            </a:pPr>
            <a:r>
              <a:rPr lang="en-US" dirty="0"/>
              <a:t>Slight correlation with </a:t>
            </a:r>
            <a:r>
              <a:rPr lang="en-US" b="1" dirty="0"/>
              <a:t>Temperature</a:t>
            </a:r>
            <a:r>
              <a:rPr lang="en-US" dirty="0"/>
              <a:t> (0.11) and negligible impact on </a:t>
            </a:r>
            <a:r>
              <a:rPr lang="en-US" b="1" dirty="0"/>
              <a:t>Bridge Age</a:t>
            </a:r>
            <a:r>
              <a:rPr lang="en-US" dirty="0"/>
              <a:t> (-0.07).</a:t>
            </a:r>
          </a:p>
          <a:p>
            <a:pPr>
              <a:buFont typeface="Arial" panose="020B0604020202020204" pitchFamily="34" charset="0"/>
              <a:buChar char="•"/>
            </a:pPr>
            <a:r>
              <a:rPr lang="en-US" b="1" dirty="0"/>
              <a:t>Bridge Age</a:t>
            </a:r>
            <a:r>
              <a:rPr lang="en-US" dirty="0"/>
              <a:t>:</a:t>
            </a:r>
          </a:p>
          <a:p>
            <a:pPr marL="742950" lvl="1" indent="-285750">
              <a:buFont typeface="Arial" panose="020B0604020202020204" pitchFamily="34" charset="0"/>
              <a:buChar char="•"/>
            </a:pPr>
            <a:r>
              <a:rPr lang="en-US" dirty="0"/>
              <a:t>Minimal correlation with environmental factors, implying age is more influenced by </a:t>
            </a:r>
            <a:r>
              <a:rPr lang="en-US" b="1" dirty="0"/>
              <a:t>maintenance, structural design</a:t>
            </a:r>
            <a:r>
              <a:rPr lang="en-US" dirty="0"/>
              <a:t>, and </a:t>
            </a:r>
            <a:r>
              <a:rPr lang="en-US" b="1" dirty="0"/>
              <a:t>traffic load</a:t>
            </a:r>
            <a:r>
              <a:rPr lang="en-US" dirty="0"/>
              <a:t>.</a:t>
            </a:r>
          </a:p>
          <a:p>
            <a:endParaRPr lang="en-US" dirty="0"/>
          </a:p>
        </p:txBody>
      </p:sp>
      <p:pic>
        <p:nvPicPr>
          <p:cNvPr id="8" name="Picture 7">
            <a:extLst>
              <a:ext uri="{FF2B5EF4-FFF2-40B4-BE49-F238E27FC236}">
                <a16:creationId xmlns:a16="http://schemas.microsoft.com/office/drawing/2014/main" id="{651D5CC8-4670-C9AD-F36A-24B1D0B751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6951" y="208344"/>
            <a:ext cx="6585564" cy="6528122"/>
          </a:xfrm>
          <a:prstGeom prst="rect">
            <a:avLst/>
          </a:prstGeom>
        </p:spPr>
      </p:pic>
    </p:spTree>
    <p:extLst>
      <p:ext uri="{BB962C8B-B14F-4D97-AF65-F5344CB8AC3E}">
        <p14:creationId xmlns:p14="http://schemas.microsoft.com/office/powerpoint/2010/main" val="1653518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F5EAE-A118-BDF2-8E69-CF970E429521}"/>
              </a:ext>
            </a:extLst>
          </p:cNvPr>
          <p:cNvSpPr>
            <a:spLocks noGrp="1"/>
          </p:cNvSpPr>
          <p:nvPr>
            <p:ph type="title"/>
          </p:nvPr>
        </p:nvSpPr>
        <p:spPr>
          <a:xfrm>
            <a:off x="1066800" y="642594"/>
            <a:ext cx="10058400" cy="1061891"/>
          </a:xfrm>
        </p:spPr>
        <p:txBody>
          <a:bodyPr/>
          <a:lstStyle/>
          <a:p>
            <a:pPr algn="ctr"/>
            <a:r>
              <a:rPr lang="en-US" dirty="0"/>
              <a:t>Insights</a:t>
            </a:r>
          </a:p>
        </p:txBody>
      </p:sp>
      <p:sp>
        <p:nvSpPr>
          <p:cNvPr id="4" name="TextBox 3">
            <a:extLst>
              <a:ext uri="{FF2B5EF4-FFF2-40B4-BE49-F238E27FC236}">
                <a16:creationId xmlns:a16="http://schemas.microsoft.com/office/drawing/2014/main" id="{14BA0236-50BB-BD0E-E089-684813BD332C}"/>
              </a:ext>
            </a:extLst>
          </p:cNvPr>
          <p:cNvSpPr txBox="1"/>
          <p:nvPr/>
        </p:nvSpPr>
        <p:spPr>
          <a:xfrm>
            <a:off x="914400" y="2014194"/>
            <a:ext cx="10722279" cy="3139321"/>
          </a:xfrm>
          <a:prstGeom prst="rect">
            <a:avLst/>
          </a:prstGeom>
          <a:noFill/>
        </p:spPr>
        <p:txBody>
          <a:bodyPr wrap="square" rtlCol="0">
            <a:spAutoFit/>
          </a:bodyPr>
          <a:lstStyle/>
          <a:p>
            <a:pPr marL="0" indent="0">
              <a:buNone/>
            </a:pPr>
            <a:r>
              <a:rPr lang="en-US" dirty="0"/>
              <a:t>• </a:t>
            </a:r>
            <a:r>
              <a:rPr lang="en-US" b="1" dirty="0"/>
              <a:t>Key Findings:</a:t>
            </a:r>
          </a:p>
          <a:p>
            <a:pPr marL="0" indent="0">
              <a:buNone/>
            </a:pPr>
            <a:r>
              <a:rPr lang="en-US" dirty="0"/>
              <a:t>  - Coastal bridges: Younger but affected by humidity and salt-based moisture in air.</a:t>
            </a:r>
          </a:p>
          <a:p>
            <a:pPr marL="0" indent="0">
              <a:buNone/>
            </a:pPr>
            <a:r>
              <a:rPr lang="en-US" dirty="0"/>
              <a:t>  - Inland bridges: Older, subject to freeze-thaw cycles.</a:t>
            </a:r>
          </a:p>
          <a:p>
            <a:pPr marL="0" indent="0">
              <a:buNone/>
            </a:pPr>
            <a:r>
              <a:rPr lang="en-US" dirty="0"/>
              <a:t>• </a:t>
            </a:r>
            <a:r>
              <a:rPr lang="en-US" b="1" dirty="0"/>
              <a:t>Insights:</a:t>
            </a:r>
          </a:p>
          <a:p>
            <a:r>
              <a:rPr lang="en-US" dirty="0"/>
              <a:t>  - Bridges in </a:t>
            </a:r>
            <a:r>
              <a:rPr lang="en-US" b="1" dirty="0"/>
              <a:t>Cluster 3</a:t>
            </a:r>
            <a:r>
              <a:rPr lang="en-US" dirty="0"/>
              <a:t> are the </a:t>
            </a:r>
            <a:r>
              <a:rPr lang="en-US" b="1" dirty="0"/>
              <a:t>highest priority</a:t>
            </a:r>
            <a:r>
              <a:rPr lang="en-US" dirty="0"/>
              <a:t> for maintenance as they experience high temperatures, high humidity, heavy daily traffic, and are older structures.</a:t>
            </a:r>
          </a:p>
          <a:p>
            <a:r>
              <a:rPr lang="en-US" dirty="0"/>
              <a:t>  - Bridges in </a:t>
            </a:r>
            <a:r>
              <a:rPr lang="en-US" b="1" dirty="0"/>
              <a:t>Cluster 2</a:t>
            </a:r>
            <a:r>
              <a:rPr lang="en-US" dirty="0"/>
              <a:t> are the next priority, characterized by high temperatures and significant precipitation levels.</a:t>
            </a:r>
          </a:p>
          <a:p>
            <a:r>
              <a:rPr lang="en-US" dirty="0"/>
              <a:t>  - Bridges in </a:t>
            </a:r>
            <a:r>
              <a:rPr lang="en-US" b="1" dirty="0"/>
              <a:t>Cluster 1</a:t>
            </a:r>
            <a:r>
              <a:rPr lang="en-US" dirty="0"/>
              <a:t> follow, with moderate temperatures and being relatively younger.</a:t>
            </a:r>
          </a:p>
          <a:p>
            <a:r>
              <a:rPr lang="en-US" dirty="0"/>
              <a:t>  - Bridges in </a:t>
            </a:r>
            <a:r>
              <a:rPr lang="en-US" b="1" dirty="0"/>
              <a:t>Cluster 0</a:t>
            </a:r>
            <a:r>
              <a:rPr lang="en-US" dirty="0"/>
              <a:t> are the </a:t>
            </a:r>
            <a:r>
              <a:rPr lang="en-US" b="1" dirty="0"/>
              <a:t>lowest priority</a:t>
            </a:r>
            <a:r>
              <a:rPr lang="en-US" dirty="0"/>
              <a:t> since they are recently built and exhibit less risky characteristics.</a:t>
            </a:r>
          </a:p>
        </p:txBody>
      </p:sp>
      <p:pic>
        <p:nvPicPr>
          <p:cNvPr id="3076" name="Picture 4" descr="Start Again Plan B GIF">
            <a:extLst>
              <a:ext uri="{FF2B5EF4-FFF2-40B4-BE49-F238E27FC236}">
                <a16:creationId xmlns:a16="http://schemas.microsoft.com/office/drawing/2014/main" id="{805BC031-9D04-E6DC-B84C-86682816CD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93474" y="4909258"/>
            <a:ext cx="1615857" cy="1615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7277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981B2-D184-D1C3-9325-D529D4BC9F08}"/>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74804EB1-5AB4-A9DD-3762-275A162ED82E}"/>
              </a:ext>
            </a:extLst>
          </p:cNvPr>
          <p:cNvSpPr>
            <a:spLocks noGrp="1"/>
          </p:cNvSpPr>
          <p:nvPr>
            <p:ph idx="1"/>
          </p:nvPr>
        </p:nvSpPr>
        <p:spPr/>
        <p:txBody>
          <a:bodyPr/>
          <a:lstStyle/>
          <a:p>
            <a:pPr marL="0" indent="0">
              <a:buNone/>
            </a:pPr>
            <a:r>
              <a:rPr lang="en-US" dirty="0"/>
              <a:t>• This study integrates data preprocessing, clustering, and predictive modeling to evaluate environmental impacts on bridge conditions.</a:t>
            </a:r>
          </a:p>
          <a:p>
            <a:pPr marL="0" indent="0">
              <a:buNone/>
            </a:pPr>
            <a:r>
              <a:rPr lang="en-US" dirty="0"/>
              <a:t>• </a:t>
            </a:r>
            <a:r>
              <a:rPr lang="en-US" b="1" dirty="0"/>
              <a:t>Outcomes:</a:t>
            </a:r>
          </a:p>
          <a:p>
            <a:pPr marL="0" indent="0">
              <a:buNone/>
            </a:pPr>
            <a:r>
              <a:rPr lang="en-US" dirty="0"/>
              <a:t>  - Provided a framework for risk prediction.</a:t>
            </a:r>
          </a:p>
          <a:p>
            <a:pPr marL="0" indent="0">
              <a:buNone/>
            </a:pPr>
            <a:r>
              <a:rPr lang="en-US" dirty="0"/>
              <a:t>  - Supported resource allocation and maintenance prioritization.</a:t>
            </a:r>
          </a:p>
          <a:p>
            <a:pPr marL="0" indent="0">
              <a:buNone/>
            </a:pPr>
            <a:r>
              <a:rPr lang="en-US" dirty="0"/>
              <a:t>  - Contributed to resilient and sustainable infrastructure development.</a:t>
            </a:r>
          </a:p>
          <a:p>
            <a:pPr marL="0" indent="0">
              <a:buNone/>
            </a:pPr>
            <a:endParaRPr lang="en-US" dirty="0"/>
          </a:p>
        </p:txBody>
      </p:sp>
    </p:spTree>
    <p:extLst>
      <p:ext uri="{BB962C8B-B14F-4D97-AF65-F5344CB8AC3E}">
        <p14:creationId xmlns:p14="http://schemas.microsoft.com/office/powerpoint/2010/main" val="1283189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A7D1B-15D0-F728-5F31-4213774568AF}"/>
              </a:ext>
            </a:extLst>
          </p:cNvPr>
          <p:cNvSpPr>
            <a:spLocks noGrp="1"/>
          </p:cNvSpPr>
          <p:nvPr>
            <p:ph type="title"/>
          </p:nvPr>
        </p:nvSpPr>
        <p:spPr/>
        <p:txBody>
          <a:bodyPr>
            <a:normAutofit fontScale="90000"/>
          </a:bodyPr>
          <a:lstStyle/>
          <a:p>
            <a:r>
              <a:rPr lang="en-US" b="1" dirty="0"/>
              <a:t>Acknowledgment</a:t>
            </a:r>
            <a:br>
              <a:rPr lang="en-US" b="1" dirty="0"/>
            </a:br>
            <a:endParaRPr lang="en-US" dirty="0"/>
          </a:p>
        </p:txBody>
      </p:sp>
      <p:sp>
        <p:nvSpPr>
          <p:cNvPr id="3" name="Content Placeholder 2">
            <a:extLst>
              <a:ext uri="{FF2B5EF4-FFF2-40B4-BE49-F238E27FC236}">
                <a16:creationId xmlns:a16="http://schemas.microsoft.com/office/drawing/2014/main" id="{C8487AD3-299C-4020-0399-247550821435}"/>
              </a:ext>
            </a:extLst>
          </p:cNvPr>
          <p:cNvSpPr>
            <a:spLocks noGrp="1"/>
          </p:cNvSpPr>
          <p:nvPr>
            <p:ph idx="1"/>
          </p:nvPr>
        </p:nvSpPr>
        <p:spPr/>
        <p:txBody>
          <a:bodyPr>
            <a:normAutofit fontScale="85000" lnSpcReduction="20000"/>
          </a:bodyPr>
          <a:lstStyle/>
          <a:p>
            <a:pPr marL="0" indent="0">
              <a:buNone/>
            </a:pPr>
            <a:r>
              <a:rPr lang="en-US" b="1" dirty="0"/>
              <a:t>Dr. Lindi Liao</a:t>
            </a:r>
            <a:r>
              <a:rPr lang="en-US" dirty="0"/>
              <a:t>:</a:t>
            </a:r>
          </a:p>
          <a:p>
            <a:pPr marL="742950" lvl="1" indent="-285750">
              <a:buFont typeface="Arial" panose="020B0604020202020204" pitchFamily="34" charset="0"/>
              <a:buChar char="•"/>
            </a:pPr>
            <a:r>
              <a:rPr lang="en-US" dirty="0"/>
              <a:t>We deeply thank our professor for her guidance and support throughout this project. Her expertise and valuable advice made a significant difference.</a:t>
            </a:r>
          </a:p>
          <a:p>
            <a:pPr marL="0" indent="0">
              <a:buNone/>
            </a:pPr>
            <a:r>
              <a:rPr lang="en-US" b="1" dirty="0"/>
              <a:t>Ravi </a:t>
            </a:r>
            <a:r>
              <a:rPr lang="en-US" b="1" dirty="0" err="1"/>
              <a:t>Rachuri</a:t>
            </a:r>
            <a:r>
              <a:rPr lang="en-US" dirty="0"/>
              <a:t>:</a:t>
            </a:r>
          </a:p>
          <a:p>
            <a:pPr marL="742950" lvl="1" indent="-285750">
              <a:buFont typeface="Arial" panose="020B0604020202020204" pitchFamily="34" charset="0"/>
              <a:buChar char="•"/>
            </a:pPr>
            <a:r>
              <a:rPr lang="en-US" dirty="0"/>
              <a:t>A special thanks to our teaching assistant for addressing technical questions and providing immense support for the project.</a:t>
            </a:r>
          </a:p>
          <a:p>
            <a:pPr marL="0" indent="0">
              <a:buNone/>
            </a:pPr>
            <a:r>
              <a:rPr lang="en-US" b="1" dirty="0"/>
              <a:t>George Mason University</a:t>
            </a:r>
            <a:r>
              <a:rPr lang="en-US" dirty="0"/>
              <a:t>:</a:t>
            </a:r>
          </a:p>
          <a:p>
            <a:pPr marL="742950" lvl="1" indent="-285750">
              <a:buFont typeface="Arial" panose="020B0604020202020204" pitchFamily="34" charset="0"/>
              <a:buChar char="•"/>
            </a:pPr>
            <a:r>
              <a:rPr lang="en-US" dirty="0"/>
              <a:t>We acknowledge the university for its resources and support that facilitated this research.</a:t>
            </a:r>
          </a:p>
          <a:p>
            <a:pPr marL="0" indent="0">
              <a:buNone/>
            </a:pPr>
            <a:r>
              <a:rPr lang="en-US" b="1" dirty="0"/>
              <a:t>Federal Highway Administration</a:t>
            </a:r>
            <a:r>
              <a:rPr lang="en-US" dirty="0"/>
              <a:t>:</a:t>
            </a:r>
          </a:p>
          <a:p>
            <a:pPr marL="742950" lvl="1" indent="-285750">
              <a:buFont typeface="Arial" panose="020B0604020202020204" pitchFamily="34" charset="0"/>
              <a:buChar char="•"/>
            </a:pPr>
            <a:r>
              <a:rPr lang="en-US" dirty="0"/>
              <a:t>We appreciate the invaluable data provided, which was crucial to our work.</a:t>
            </a:r>
          </a:p>
          <a:p>
            <a:pPr marL="0" indent="0">
              <a:buNone/>
            </a:pPr>
            <a:r>
              <a:rPr lang="en-US" b="1" dirty="0"/>
              <a:t>Family and Friends</a:t>
            </a:r>
            <a:r>
              <a:rPr lang="en-US" dirty="0"/>
              <a:t>:</a:t>
            </a:r>
          </a:p>
          <a:p>
            <a:pPr marL="742950" lvl="1" indent="-285750">
              <a:buFont typeface="Arial" panose="020B0604020202020204" pitchFamily="34" charset="0"/>
              <a:buChar char="•"/>
            </a:pPr>
            <a:r>
              <a:rPr lang="en-US" dirty="0"/>
              <a:t>We thank our loved ones for their continued support and encouragement during this journey.</a:t>
            </a:r>
          </a:p>
          <a:p>
            <a:pPr lvl="1" indent="0">
              <a:buNone/>
            </a:pPr>
            <a:endParaRPr lang="en-US" dirty="0"/>
          </a:p>
          <a:p>
            <a:pPr marL="0" indent="0">
              <a:buNone/>
            </a:pPr>
            <a:r>
              <a:rPr lang="en-US" i="1" dirty="0"/>
              <a:t>This project has been a wonderful learning experience, and we are grateful to everyone who contributed to its success</a:t>
            </a:r>
            <a:r>
              <a:rPr lang="en-US" dirty="0"/>
              <a:t>.</a:t>
            </a:r>
          </a:p>
          <a:p>
            <a:pPr marL="0" indent="0">
              <a:buNone/>
            </a:pPr>
            <a:endParaRPr lang="en-US" dirty="0"/>
          </a:p>
        </p:txBody>
      </p:sp>
    </p:spTree>
    <p:extLst>
      <p:ext uri="{BB962C8B-B14F-4D97-AF65-F5344CB8AC3E}">
        <p14:creationId xmlns:p14="http://schemas.microsoft.com/office/powerpoint/2010/main" val="20744736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4B4A8-B99F-7E9E-F274-E85319CCC325}"/>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500FEA79-6AE2-3CAA-86B7-394BA71DB7AE}"/>
              </a:ext>
            </a:extLst>
          </p:cNvPr>
          <p:cNvSpPr>
            <a:spLocks noGrp="1"/>
          </p:cNvSpPr>
          <p:nvPr>
            <p:ph idx="1"/>
          </p:nvPr>
        </p:nvSpPr>
        <p:spPr/>
        <p:txBody>
          <a:bodyPr>
            <a:normAutofit fontScale="92500" lnSpcReduction="10000"/>
          </a:bodyPr>
          <a:lstStyle/>
          <a:p>
            <a:r>
              <a:rPr lang="en-US" dirty="0"/>
              <a:t>Data - LTBP </a:t>
            </a:r>
            <a:r>
              <a:rPr lang="en-US" dirty="0" err="1"/>
              <a:t>InfoBridge</a:t>
            </a:r>
            <a:r>
              <a:rPr lang="en-US" dirty="0"/>
              <a:t>. (n.d.). </a:t>
            </a:r>
            <a:r>
              <a:rPr lang="en-US" dirty="0">
                <a:hlinkClick r:id="rId2"/>
              </a:rPr>
              <a:t>https://infobridge.fhwa.dot.gov/Data/</a:t>
            </a:r>
            <a:endParaRPr lang="en-US" dirty="0"/>
          </a:p>
          <a:p>
            <a:r>
              <a:rPr lang="en-US" dirty="0"/>
              <a:t>Ph.D., J. M., &amp; </a:t>
            </a:r>
            <a:r>
              <a:rPr lang="en-US" dirty="0" err="1"/>
              <a:t>Kavlakoglu</a:t>
            </a:r>
            <a:r>
              <a:rPr lang="en-US" dirty="0"/>
              <a:t>, E. (2024, August 15). What is ensemble learning?. IBM. </a:t>
            </a:r>
            <a:r>
              <a:rPr lang="en-US" dirty="0">
                <a:hlinkClick r:id="rId3"/>
              </a:rPr>
              <a:t>https://www.ibm.com/topics/ensemble-learning#:~:text=Ensemble%20learning%20is%20a%20machine,than%20a%20single%20model%20alone/</a:t>
            </a:r>
            <a:endParaRPr lang="en-US" dirty="0"/>
          </a:p>
          <a:p>
            <a:r>
              <a:rPr lang="en-US" dirty="0"/>
              <a:t>American Institute of Steel Construction (AISC). "Steel Bridge Design Handbook." </a:t>
            </a:r>
            <a:r>
              <a:rPr lang="en-US" dirty="0">
                <a:hlinkClick r:id="rId4"/>
              </a:rPr>
              <a:t>https://www.aisc.org/nsba/design-and-estimation-resources/steel-bridge-design-handbook/</a:t>
            </a:r>
            <a:r>
              <a:rPr lang="en-US" dirty="0"/>
              <a:t>.</a:t>
            </a:r>
          </a:p>
          <a:p>
            <a:r>
              <a:rPr lang="en-US" dirty="0"/>
              <a:t>Neumann, J. E., Price, J., </a:t>
            </a:r>
            <a:r>
              <a:rPr lang="en-US" dirty="0" err="1"/>
              <a:t>Chinowsky</a:t>
            </a:r>
            <a:r>
              <a:rPr lang="en-US" dirty="0"/>
              <a:t>, P., Wright, L., Ludwig, L., Streeter, R., Jones, R., Smith, J. B., Perkins, W., </a:t>
            </a:r>
            <a:r>
              <a:rPr lang="en-US" dirty="0" err="1"/>
              <a:t>Jantarasami</a:t>
            </a:r>
            <a:r>
              <a:rPr lang="en-US" dirty="0"/>
              <a:t>, L., &amp; </a:t>
            </a:r>
            <a:r>
              <a:rPr lang="en-US" dirty="0" err="1"/>
              <a:t>Martinich</a:t>
            </a:r>
            <a:r>
              <a:rPr lang="en-US" dirty="0"/>
              <a:t>, J. (2014). Climate change risks to US infrastructure: impacts on roads, bridges, coastal development, and urban drainage. Climatic Change, 131(1), 97–109. </a:t>
            </a:r>
            <a:r>
              <a:rPr lang="en-US" dirty="0">
                <a:hlinkClick r:id="rId5"/>
              </a:rPr>
              <a:t>https://doi.org/10.1007/s10584-013-1037-4</a:t>
            </a:r>
            <a:endParaRPr lang="en-US" dirty="0"/>
          </a:p>
          <a:p>
            <a:r>
              <a:rPr lang="en-US" dirty="0"/>
              <a:t>Correlations Between Sets of Data for Investigating Bridge Conditions in Virginia. (2024). </a:t>
            </a:r>
            <a:r>
              <a:rPr lang="en-US" dirty="0" err="1"/>
              <a:t>ScholarSpace</a:t>
            </a:r>
            <a:r>
              <a:rPr lang="en-US" dirty="0"/>
              <a:t>. </a:t>
            </a:r>
            <a:r>
              <a:rPr lang="en-US" dirty="0">
                <a:hlinkClick r:id="rId6"/>
              </a:rPr>
              <a:t>https://scholarspace.library.gwu.edu/concern/gw_etds/5x21tg31d</a:t>
            </a:r>
            <a:endParaRPr lang="en-US" dirty="0"/>
          </a:p>
        </p:txBody>
      </p:sp>
    </p:spTree>
    <p:extLst>
      <p:ext uri="{BB962C8B-B14F-4D97-AF65-F5344CB8AC3E}">
        <p14:creationId xmlns:p14="http://schemas.microsoft.com/office/powerpoint/2010/main" val="3553400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hand shaking&#10;&#10;Description automatically generated">
            <a:extLst>
              <a:ext uri="{FF2B5EF4-FFF2-40B4-BE49-F238E27FC236}">
                <a16:creationId xmlns:a16="http://schemas.microsoft.com/office/drawing/2014/main" id="{3AEC3F59-DF78-BD91-C208-345BA4EC5B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72129"/>
            <a:ext cx="12192000" cy="6858000"/>
          </a:xfrm>
          <a:prstGeom prst="rect">
            <a:avLst/>
          </a:prstGeom>
        </p:spPr>
      </p:pic>
      <p:sp>
        <p:nvSpPr>
          <p:cNvPr id="3" name="Subtitle 2">
            <a:extLst>
              <a:ext uri="{FF2B5EF4-FFF2-40B4-BE49-F238E27FC236}">
                <a16:creationId xmlns:a16="http://schemas.microsoft.com/office/drawing/2014/main" id="{E81B5D12-45B6-A823-90B1-7B0C230D9815}"/>
              </a:ext>
            </a:extLst>
          </p:cNvPr>
          <p:cNvSpPr>
            <a:spLocks noGrp="1"/>
          </p:cNvSpPr>
          <p:nvPr>
            <p:ph type="subTitle" idx="1"/>
          </p:nvPr>
        </p:nvSpPr>
        <p:spPr>
          <a:xfrm>
            <a:off x="609600" y="6336221"/>
            <a:ext cx="10972800" cy="474663"/>
          </a:xfrm>
        </p:spPr>
        <p:txBody>
          <a:bodyPr/>
          <a:lstStyle/>
          <a:p>
            <a:pPr algn="ctr"/>
            <a:r>
              <a:rPr lang="en-US" dirty="0">
                <a:solidFill>
                  <a:schemeClr val="bg1"/>
                </a:solidFill>
              </a:rPr>
              <a:t>By Team 1</a:t>
            </a:r>
          </a:p>
        </p:txBody>
      </p:sp>
    </p:spTree>
    <p:extLst>
      <p:ext uri="{BB962C8B-B14F-4D97-AF65-F5344CB8AC3E}">
        <p14:creationId xmlns:p14="http://schemas.microsoft.com/office/powerpoint/2010/main" val="9215266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person in a military uniform&#10;&#10;Description automatically generated">
            <a:extLst>
              <a:ext uri="{FF2B5EF4-FFF2-40B4-BE49-F238E27FC236}">
                <a16:creationId xmlns:a16="http://schemas.microsoft.com/office/drawing/2014/main" id="{09929A4F-7830-6283-1E3D-B8A3F4349A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7238" y="504172"/>
            <a:ext cx="10399387" cy="5849655"/>
          </a:xfrm>
          <a:prstGeom prst="rect">
            <a:avLst/>
          </a:prstGeom>
        </p:spPr>
      </p:pic>
    </p:spTree>
    <p:extLst>
      <p:ext uri="{BB962C8B-B14F-4D97-AF65-F5344CB8AC3E}">
        <p14:creationId xmlns:p14="http://schemas.microsoft.com/office/powerpoint/2010/main" val="2197637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113E3A-9FFE-2C5C-44A7-833657862CE1}"/>
              </a:ext>
            </a:extLst>
          </p:cNvPr>
          <p:cNvSpPr>
            <a:spLocks noGrp="1"/>
          </p:cNvSpPr>
          <p:nvPr>
            <p:ph idx="1"/>
          </p:nvPr>
        </p:nvSpPr>
        <p:spPr>
          <a:xfrm>
            <a:off x="816279" y="598293"/>
            <a:ext cx="10058400" cy="5661414"/>
          </a:xfrm>
        </p:spPr>
        <p:txBody>
          <a:bodyPr/>
          <a:lstStyle/>
          <a:p>
            <a:pPr marL="0" indent="0">
              <a:buNone/>
            </a:pPr>
            <a:r>
              <a:rPr lang="en-US" sz="2800" b="1" dirty="0"/>
              <a:t>Introduction</a:t>
            </a:r>
          </a:p>
          <a:p>
            <a:pPr marL="0" indent="0">
              <a:buNone/>
            </a:pPr>
            <a:r>
              <a:rPr lang="en-US" dirty="0"/>
              <a:t>Bridges are critical structures for connectivity and economic growth, with service life influenced by design, materials, traffic load, and environmental factors.</a:t>
            </a:r>
          </a:p>
          <a:p>
            <a:pPr marL="0" indent="0">
              <a:buNone/>
            </a:pPr>
            <a:r>
              <a:rPr lang="en-US" b="1" dirty="0"/>
              <a:t>Environmental Stressors</a:t>
            </a:r>
            <a:r>
              <a:rPr lang="en-US" dirty="0"/>
              <a:t>:</a:t>
            </a:r>
          </a:p>
          <a:p>
            <a:pPr lvl="1" indent="0">
              <a:buNone/>
            </a:pPr>
            <a:r>
              <a:rPr lang="en-US" dirty="0"/>
              <a:t>Coastal regions face unique weather patterns, including high humidity and salt exposure.</a:t>
            </a:r>
          </a:p>
          <a:p>
            <a:pPr lvl="1" indent="0">
              <a:buNone/>
            </a:pPr>
            <a:r>
              <a:rPr lang="en-US" dirty="0"/>
              <a:t>Inland regions experience temperature extremes and freeze-thaw cycles, accelerating structural aging.</a:t>
            </a:r>
          </a:p>
          <a:p>
            <a:pPr marL="0" indent="0">
              <a:buNone/>
            </a:pPr>
            <a:r>
              <a:rPr lang="en-US" b="1" dirty="0"/>
              <a:t>Research Objectives</a:t>
            </a:r>
            <a:r>
              <a:rPr lang="en-US" dirty="0"/>
              <a:t>:</a:t>
            </a:r>
          </a:p>
          <a:p>
            <a:pPr lvl="1" indent="0">
              <a:buNone/>
            </a:pPr>
            <a:r>
              <a:rPr lang="en-US" dirty="0"/>
              <a:t>Analyze differences in bridge deterioration between coastal and inland regions.</a:t>
            </a:r>
          </a:p>
          <a:p>
            <a:pPr lvl="1" indent="0">
              <a:buNone/>
            </a:pPr>
            <a:r>
              <a:rPr lang="en-US" dirty="0"/>
              <a:t>Apply K-means clustering to uncover condition patterns.</a:t>
            </a:r>
          </a:p>
          <a:p>
            <a:pPr lvl="1" indent="0">
              <a:buNone/>
            </a:pPr>
            <a:r>
              <a:rPr lang="en-US" dirty="0"/>
              <a:t>Develop an ensemble model (Random Forest, </a:t>
            </a:r>
            <a:r>
              <a:rPr lang="en-US" dirty="0" err="1"/>
              <a:t>XGBoost</a:t>
            </a:r>
            <a:r>
              <a:rPr lang="en-US" dirty="0"/>
              <a:t>, Neural Networks) to predict bridge risk levels.</a:t>
            </a:r>
          </a:p>
          <a:p>
            <a:pPr marL="0" indent="0">
              <a:buNone/>
            </a:pPr>
            <a:r>
              <a:rPr lang="en-US" b="1" dirty="0"/>
              <a:t>Outcome</a:t>
            </a:r>
            <a:r>
              <a:rPr lang="en-US" dirty="0"/>
              <a:t>:</a:t>
            </a:r>
          </a:p>
          <a:p>
            <a:pPr marL="0" indent="0">
              <a:buNone/>
            </a:pPr>
            <a:r>
              <a:rPr lang="en-US" dirty="0"/>
              <a:t>Support transportation agencies in resource allocation, maintenance prioritization, and policy formulation for resilient bridge infrastructure.</a:t>
            </a:r>
          </a:p>
          <a:p>
            <a:endParaRPr lang="en-US" dirty="0"/>
          </a:p>
        </p:txBody>
      </p:sp>
    </p:spTree>
    <p:extLst>
      <p:ext uri="{BB962C8B-B14F-4D97-AF65-F5344CB8AC3E}">
        <p14:creationId xmlns:p14="http://schemas.microsoft.com/office/powerpoint/2010/main" val="1892411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2EC51-DFD8-E2D9-80F4-82949704A138}"/>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53A9EE6F-C0C8-58F3-0C8E-B2E73DB32F6B}"/>
              </a:ext>
            </a:extLst>
          </p:cNvPr>
          <p:cNvSpPr>
            <a:spLocks noGrp="1"/>
          </p:cNvSpPr>
          <p:nvPr>
            <p:ph idx="1"/>
          </p:nvPr>
        </p:nvSpPr>
        <p:spPr/>
        <p:txBody>
          <a:bodyPr/>
          <a:lstStyle/>
          <a:p>
            <a:pPr marL="0" indent="0">
              <a:buNone/>
            </a:pPr>
            <a:r>
              <a:rPr lang="en-US" dirty="0"/>
              <a:t>1. Investigate regional differences in bridge deterioration rates.</a:t>
            </a:r>
          </a:p>
          <a:p>
            <a:pPr marL="0" indent="0">
              <a:buNone/>
            </a:pPr>
            <a:r>
              <a:rPr lang="en-US" dirty="0"/>
              <a:t>2. Analyze environmental impacts (e.g., temperature, precipitation, freeze-thaw cycles).</a:t>
            </a:r>
          </a:p>
          <a:p>
            <a:pPr marL="0" indent="0">
              <a:buNone/>
            </a:pPr>
            <a:r>
              <a:rPr lang="en-US" dirty="0"/>
              <a:t>3. Cluster bridges using K-means based on condition and environmental features.</a:t>
            </a:r>
          </a:p>
          <a:p>
            <a:pPr marL="0" indent="0">
              <a:buNone/>
            </a:pPr>
            <a:r>
              <a:rPr lang="en-US" dirty="0"/>
              <a:t>4. Develop ensemble models (Random Forest, </a:t>
            </a:r>
            <a:r>
              <a:rPr lang="en-US" dirty="0" err="1"/>
              <a:t>XGBoost</a:t>
            </a:r>
            <a:r>
              <a:rPr lang="en-US" dirty="0"/>
              <a:t>, Neural Networks) to predict risk levels.</a:t>
            </a:r>
          </a:p>
          <a:p>
            <a:pPr marL="0" indent="0">
              <a:buNone/>
            </a:pPr>
            <a:r>
              <a:rPr lang="en-US" dirty="0"/>
              <a:t>5. Provide insights for maintenance prioritization and resource allocation.</a:t>
            </a:r>
          </a:p>
          <a:p>
            <a:endParaRPr lang="en-US" dirty="0"/>
          </a:p>
        </p:txBody>
      </p:sp>
    </p:spTree>
    <p:extLst>
      <p:ext uri="{BB962C8B-B14F-4D97-AF65-F5344CB8AC3E}">
        <p14:creationId xmlns:p14="http://schemas.microsoft.com/office/powerpoint/2010/main" val="178090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Analyzing Toy Story GIF by Giflytics">
            <a:extLst>
              <a:ext uri="{FF2B5EF4-FFF2-40B4-BE49-F238E27FC236}">
                <a16:creationId xmlns:a16="http://schemas.microsoft.com/office/drawing/2014/main" id="{72A342B2-C83F-63C9-8860-DA95A37287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22921" y="4405404"/>
            <a:ext cx="2736937" cy="19614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4D57EC4-FB56-E5FC-CC67-4C5054385D96}"/>
              </a:ext>
            </a:extLst>
          </p:cNvPr>
          <p:cNvSpPr>
            <a:spLocks noGrp="1"/>
          </p:cNvSpPr>
          <p:nvPr>
            <p:ph type="title"/>
          </p:nvPr>
        </p:nvSpPr>
        <p:spPr/>
        <p:txBody>
          <a:bodyPr/>
          <a:lstStyle/>
          <a:p>
            <a:r>
              <a:rPr lang="en-US" dirty="0"/>
              <a:t>Dataset</a:t>
            </a:r>
          </a:p>
        </p:txBody>
      </p:sp>
      <p:sp>
        <p:nvSpPr>
          <p:cNvPr id="3" name="Content Placeholder 2">
            <a:extLst>
              <a:ext uri="{FF2B5EF4-FFF2-40B4-BE49-F238E27FC236}">
                <a16:creationId xmlns:a16="http://schemas.microsoft.com/office/drawing/2014/main" id="{4CB637DF-9B6B-B60E-FDAB-74AD1E7EAD23}"/>
              </a:ext>
            </a:extLst>
          </p:cNvPr>
          <p:cNvSpPr>
            <a:spLocks noGrp="1"/>
          </p:cNvSpPr>
          <p:nvPr>
            <p:ph idx="1"/>
          </p:nvPr>
        </p:nvSpPr>
        <p:spPr/>
        <p:txBody>
          <a:bodyPr/>
          <a:lstStyle/>
          <a:p>
            <a:pPr marL="0" indent="0">
              <a:buNone/>
            </a:pPr>
            <a:r>
              <a:rPr lang="en-US" dirty="0"/>
              <a:t>• Attributes:</a:t>
            </a:r>
          </a:p>
          <a:p>
            <a:pPr marL="0" indent="0">
              <a:buNone/>
            </a:pPr>
            <a:r>
              <a:rPr lang="en-US" dirty="0"/>
              <a:t>  - Structural: Bridge Age, Condition Ratings, Span Material.</a:t>
            </a:r>
          </a:p>
          <a:p>
            <a:pPr marL="0" indent="0">
              <a:buNone/>
            </a:pPr>
            <a:r>
              <a:rPr lang="en-US" dirty="0"/>
              <a:t>  - Environmental: Temperature, Humidity, Precipitation, Freeze-Thaw Cycles.</a:t>
            </a:r>
          </a:p>
          <a:p>
            <a:pPr marL="0" indent="0">
              <a:buNone/>
            </a:pPr>
            <a:r>
              <a:rPr lang="en-US" dirty="0"/>
              <a:t>  - Traffic: Average Daily Traffic (ADT), Vehicle Types.</a:t>
            </a:r>
          </a:p>
          <a:p>
            <a:pPr marL="0" indent="0">
              <a:buNone/>
            </a:pPr>
            <a:r>
              <a:rPr lang="en-US" dirty="0"/>
              <a:t>• Size: 41 columns</a:t>
            </a:r>
            <a:r>
              <a:rPr lang="en-US"/>
              <a:t>, 34000</a:t>
            </a:r>
            <a:r>
              <a:rPr lang="en-US" dirty="0"/>
              <a:t>+ rows (in </a:t>
            </a:r>
            <a:r>
              <a:rPr lang="en-US" dirty="0" err="1"/>
              <a:t>virginia</a:t>
            </a:r>
            <a:r>
              <a:rPr lang="en-US" dirty="0"/>
              <a:t>)</a:t>
            </a:r>
          </a:p>
          <a:p>
            <a:pPr marL="0" indent="0">
              <a:buNone/>
            </a:pPr>
            <a:r>
              <a:rPr lang="en-US" dirty="0"/>
              <a:t>• Source: Data - LTBP </a:t>
            </a:r>
            <a:r>
              <a:rPr lang="en-US" dirty="0" err="1"/>
              <a:t>InfoBridge</a:t>
            </a:r>
            <a:r>
              <a:rPr lang="en-US" dirty="0"/>
              <a:t>. </a:t>
            </a:r>
            <a:r>
              <a:rPr lang="en-US" dirty="0" err="1"/>
              <a:t>Url</a:t>
            </a:r>
            <a:r>
              <a:rPr lang="en-US" dirty="0"/>
              <a:t>: </a:t>
            </a:r>
            <a:r>
              <a:rPr lang="en-US" dirty="0">
                <a:hlinkClick r:id="rId3"/>
              </a:rPr>
              <a:t>https://infobridge.fhwa.dot.gov/Data/</a:t>
            </a:r>
            <a:endParaRPr lang="en-US" dirty="0"/>
          </a:p>
          <a:p>
            <a:pPr marL="0" indent="0">
              <a:buNone/>
            </a:pPr>
            <a:endParaRPr lang="en-US" dirty="0"/>
          </a:p>
        </p:txBody>
      </p:sp>
    </p:spTree>
    <p:extLst>
      <p:ext uri="{BB962C8B-B14F-4D97-AF65-F5344CB8AC3E}">
        <p14:creationId xmlns:p14="http://schemas.microsoft.com/office/powerpoint/2010/main" val="1367415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ravel Italy GIF by Colosseum">
            <a:extLst>
              <a:ext uri="{FF2B5EF4-FFF2-40B4-BE49-F238E27FC236}">
                <a16:creationId xmlns:a16="http://schemas.microsoft.com/office/drawing/2014/main" id="{E752B136-A7D3-D03A-DE3F-51AEBF0EBB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08297" y="5131906"/>
            <a:ext cx="1816274" cy="136220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911764A-C4CE-88B7-2496-544B524AE5BD}"/>
              </a:ext>
            </a:extLst>
          </p:cNvPr>
          <p:cNvSpPr>
            <a:spLocks noGrp="1"/>
          </p:cNvSpPr>
          <p:nvPr>
            <p:ph type="title"/>
          </p:nvPr>
        </p:nvSpPr>
        <p:spPr/>
        <p:txBody>
          <a:bodyPr>
            <a:normAutofit fontScale="90000"/>
          </a:bodyPr>
          <a:lstStyle/>
          <a:p>
            <a:pPr algn="ctr"/>
            <a:r>
              <a:rPr lang="en-US" b="1" dirty="0"/>
              <a:t> Architecture/Framework</a:t>
            </a:r>
            <a:br>
              <a:rPr lang="en-US" b="1" dirty="0"/>
            </a:br>
            <a:endParaRPr lang="en-US" dirty="0"/>
          </a:p>
        </p:txBody>
      </p:sp>
      <p:sp>
        <p:nvSpPr>
          <p:cNvPr id="3" name="Content Placeholder 2">
            <a:extLst>
              <a:ext uri="{FF2B5EF4-FFF2-40B4-BE49-F238E27FC236}">
                <a16:creationId xmlns:a16="http://schemas.microsoft.com/office/drawing/2014/main" id="{B07A7B10-BAB0-B17D-7831-5BBA248CD646}"/>
              </a:ext>
            </a:extLst>
          </p:cNvPr>
          <p:cNvSpPr>
            <a:spLocks noGrp="1"/>
          </p:cNvSpPr>
          <p:nvPr>
            <p:ph idx="1"/>
          </p:nvPr>
        </p:nvSpPr>
        <p:spPr>
          <a:xfrm>
            <a:off x="528181" y="1610732"/>
            <a:ext cx="10058400" cy="4403010"/>
          </a:xfrm>
        </p:spPr>
        <p:txBody>
          <a:bodyPr>
            <a:normAutofit lnSpcReduction="10000"/>
          </a:bodyPr>
          <a:lstStyle/>
          <a:p>
            <a:pPr>
              <a:buFont typeface="Arial" panose="020B0604020202020204" pitchFamily="34" charset="0"/>
              <a:buChar char="•"/>
            </a:pPr>
            <a:r>
              <a:rPr lang="en-US" b="1" dirty="0"/>
              <a:t>Core Framework</a:t>
            </a:r>
            <a:r>
              <a:rPr lang="en-US" dirty="0"/>
              <a:t>:</a:t>
            </a:r>
          </a:p>
          <a:p>
            <a:pPr marL="742950" lvl="1" indent="-285750">
              <a:buFont typeface="Arial" panose="020B0604020202020204" pitchFamily="34" charset="0"/>
              <a:buChar char="•"/>
            </a:pPr>
            <a:r>
              <a:rPr lang="en-US" dirty="0"/>
              <a:t>Combines data preprocessing, clustering, and predictive modeling into a streamlined system for bridge analysis.</a:t>
            </a:r>
          </a:p>
          <a:p>
            <a:pPr>
              <a:buFont typeface="Arial" panose="020B0604020202020204" pitchFamily="34" charset="0"/>
              <a:buChar char="•"/>
            </a:pPr>
            <a:r>
              <a:rPr lang="en-US" b="1" dirty="0"/>
              <a:t>Steps in the System</a:t>
            </a:r>
            <a:r>
              <a:rPr lang="en-US" dirty="0"/>
              <a:t>:</a:t>
            </a:r>
          </a:p>
          <a:p>
            <a:pPr marL="742950" lvl="1" indent="-285750">
              <a:buFont typeface="Arial" panose="020B0604020202020204" pitchFamily="34" charset="0"/>
              <a:buChar char="•"/>
            </a:pPr>
            <a:r>
              <a:rPr lang="en-US" b="1" dirty="0"/>
              <a:t>Data Preprocessing</a:t>
            </a:r>
            <a:r>
              <a:rPr lang="en-US" dirty="0"/>
              <a:t>:</a:t>
            </a:r>
          </a:p>
          <a:p>
            <a:pPr marL="1143000" lvl="2" indent="-228600">
              <a:buFont typeface="Arial" panose="020B0604020202020204" pitchFamily="34" charset="0"/>
              <a:buChar char="•"/>
            </a:pPr>
            <a:r>
              <a:rPr lang="en-US" dirty="0"/>
              <a:t>Handling missing values (imputation for numerical and categorical data).</a:t>
            </a:r>
          </a:p>
          <a:p>
            <a:pPr marL="1143000" lvl="2" indent="-228600">
              <a:buFont typeface="Arial" panose="020B0604020202020204" pitchFamily="34" charset="0"/>
              <a:buChar char="•"/>
            </a:pPr>
            <a:r>
              <a:rPr lang="en-US" dirty="0"/>
              <a:t>Standardizing numerical features (e.g., bridge age, traffic volume).</a:t>
            </a:r>
          </a:p>
          <a:p>
            <a:pPr marL="1143000" lvl="2" indent="-228600">
              <a:buFont typeface="Arial" panose="020B0604020202020204" pitchFamily="34" charset="0"/>
              <a:buChar char="•"/>
            </a:pPr>
            <a:r>
              <a:rPr lang="en-US" dirty="0"/>
              <a:t>Encoding categorical variables (e.g., one-hot encoding for location type).</a:t>
            </a:r>
          </a:p>
          <a:p>
            <a:pPr marL="1143000" lvl="2" indent="-228600">
              <a:buFont typeface="Arial" panose="020B0604020202020204" pitchFamily="34" charset="0"/>
              <a:buChar char="•"/>
            </a:pPr>
            <a:r>
              <a:rPr lang="en-US" dirty="0"/>
              <a:t>Selecting key features, such as environmental conditions, traffic data, and structural properties.</a:t>
            </a:r>
          </a:p>
          <a:p>
            <a:pPr marL="742950" lvl="1" indent="-285750">
              <a:buFont typeface="Arial" panose="020B0604020202020204" pitchFamily="34" charset="0"/>
              <a:buChar char="•"/>
            </a:pPr>
            <a:r>
              <a:rPr lang="en-US" b="1" dirty="0"/>
              <a:t>Clustering</a:t>
            </a:r>
            <a:r>
              <a:rPr lang="en-US" dirty="0"/>
              <a:t>:</a:t>
            </a:r>
          </a:p>
          <a:p>
            <a:pPr marL="1143000" lvl="2" indent="-228600">
              <a:buFont typeface="Arial" panose="020B0604020202020204" pitchFamily="34" charset="0"/>
              <a:buChar char="•"/>
            </a:pPr>
            <a:r>
              <a:rPr lang="en-US" dirty="0"/>
              <a:t>Using K-Means clustering to group bridges into risk categories.</a:t>
            </a:r>
          </a:p>
          <a:p>
            <a:pPr marL="1143000" lvl="2" indent="-228600">
              <a:buFont typeface="Arial" panose="020B0604020202020204" pitchFamily="34" charset="0"/>
              <a:buChar char="•"/>
            </a:pPr>
            <a:r>
              <a:rPr lang="en-US" dirty="0"/>
              <a:t>Determining the optimal number of clusters via the Elbow Method.</a:t>
            </a:r>
          </a:p>
          <a:p>
            <a:pPr marL="742950" lvl="1" indent="-285750">
              <a:buFont typeface="Arial" panose="020B0604020202020204" pitchFamily="34" charset="0"/>
              <a:buChar char="•"/>
            </a:pPr>
            <a:r>
              <a:rPr lang="en-US" b="1" dirty="0"/>
              <a:t>Predictive Modeling</a:t>
            </a:r>
            <a:r>
              <a:rPr lang="en-US" dirty="0"/>
              <a:t>:</a:t>
            </a:r>
          </a:p>
          <a:p>
            <a:pPr marL="1143000" lvl="2" indent="-228600">
              <a:buFont typeface="Arial" panose="020B0604020202020204" pitchFamily="34" charset="0"/>
              <a:buChar char="•"/>
            </a:pPr>
            <a:r>
              <a:rPr lang="en-US" dirty="0"/>
              <a:t>Developing ensemble models (Random Forest, </a:t>
            </a:r>
            <a:r>
              <a:rPr lang="en-US" dirty="0" err="1"/>
              <a:t>XGBoost</a:t>
            </a:r>
            <a:r>
              <a:rPr lang="en-US" dirty="0"/>
              <a:t>, Neural Networks) for risk level prediction.</a:t>
            </a:r>
          </a:p>
          <a:p>
            <a:pPr marL="1143000" lvl="2" indent="-228600">
              <a:buFont typeface="Arial" panose="020B0604020202020204" pitchFamily="34" charset="0"/>
              <a:buChar char="•"/>
            </a:pPr>
            <a:r>
              <a:rPr lang="en-US" dirty="0"/>
              <a:t>Validating models using cross-validation and feature importance analysis.</a:t>
            </a:r>
          </a:p>
          <a:p>
            <a:endParaRPr lang="en-US" dirty="0"/>
          </a:p>
        </p:txBody>
      </p:sp>
    </p:spTree>
    <p:extLst>
      <p:ext uri="{BB962C8B-B14F-4D97-AF65-F5344CB8AC3E}">
        <p14:creationId xmlns:p14="http://schemas.microsoft.com/office/powerpoint/2010/main" val="1028904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checkerboard(across)">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8E5BF-5B62-0891-14A1-44D44818B654}"/>
              </a:ext>
            </a:extLst>
          </p:cNvPr>
          <p:cNvSpPr>
            <a:spLocks noGrp="1"/>
          </p:cNvSpPr>
          <p:nvPr>
            <p:ph type="title"/>
          </p:nvPr>
        </p:nvSpPr>
        <p:spPr/>
        <p:txBody>
          <a:bodyPr>
            <a:normAutofit fontScale="90000"/>
          </a:bodyPr>
          <a:lstStyle/>
          <a:p>
            <a:r>
              <a:rPr lang="en-US" b="1" dirty="0"/>
              <a:t>Data Processing &amp; Analytics Approaches</a:t>
            </a:r>
            <a:br>
              <a:rPr lang="en-US" b="1" dirty="0"/>
            </a:br>
            <a:endParaRPr lang="en-US" dirty="0"/>
          </a:p>
        </p:txBody>
      </p:sp>
      <p:sp>
        <p:nvSpPr>
          <p:cNvPr id="3" name="Content Placeholder 2">
            <a:extLst>
              <a:ext uri="{FF2B5EF4-FFF2-40B4-BE49-F238E27FC236}">
                <a16:creationId xmlns:a16="http://schemas.microsoft.com/office/drawing/2014/main" id="{7B7D3D87-37E6-BA56-B9DA-2C5F979BAD48}"/>
              </a:ext>
            </a:extLst>
          </p:cNvPr>
          <p:cNvSpPr>
            <a:spLocks noGrp="1"/>
          </p:cNvSpPr>
          <p:nvPr>
            <p:ph idx="1"/>
          </p:nvPr>
        </p:nvSpPr>
        <p:spPr/>
        <p:txBody>
          <a:bodyPr>
            <a:normAutofit lnSpcReduction="10000"/>
          </a:bodyPr>
          <a:lstStyle/>
          <a:p>
            <a:pPr>
              <a:buFont typeface="Arial" panose="020B0604020202020204" pitchFamily="34" charset="0"/>
              <a:buChar char="•"/>
            </a:pPr>
            <a:r>
              <a:rPr lang="en-US" b="1" dirty="0"/>
              <a:t>Data Processing</a:t>
            </a:r>
            <a:r>
              <a:rPr lang="en-US" dirty="0"/>
              <a:t>:</a:t>
            </a:r>
          </a:p>
          <a:p>
            <a:pPr marL="742950" lvl="1" indent="-285750">
              <a:buFont typeface="Arial" panose="020B0604020202020204" pitchFamily="34" charset="0"/>
              <a:buChar char="•"/>
            </a:pPr>
            <a:r>
              <a:rPr lang="en-US" dirty="0"/>
              <a:t>Segmentation of bridges into </a:t>
            </a:r>
            <a:r>
              <a:rPr lang="en-US" b="1" dirty="0"/>
              <a:t>coastal</a:t>
            </a:r>
            <a:r>
              <a:rPr lang="en-US" dirty="0"/>
              <a:t> and </a:t>
            </a:r>
            <a:r>
              <a:rPr lang="en-US" b="1" dirty="0"/>
              <a:t>inland</a:t>
            </a:r>
            <a:r>
              <a:rPr lang="en-US" dirty="0"/>
              <a:t> categories based on geographical data.</a:t>
            </a:r>
          </a:p>
          <a:p>
            <a:pPr marL="742950" lvl="1" indent="-285750">
              <a:buFont typeface="Arial" panose="020B0604020202020204" pitchFamily="34" charset="0"/>
              <a:buChar char="•"/>
            </a:pPr>
            <a:r>
              <a:rPr lang="en-US" dirty="0"/>
              <a:t>Feature extraction and correlation analysis to understand relationships between environmental factors and bridge conditions.</a:t>
            </a:r>
          </a:p>
          <a:p>
            <a:pPr marL="742950" lvl="1" indent="-285750">
              <a:buFont typeface="Arial" panose="020B0604020202020204" pitchFamily="34" charset="0"/>
              <a:buChar char="•"/>
            </a:pPr>
            <a:r>
              <a:rPr lang="en-US" dirty="0"/>
              <a:t>Statistical tests (e.g., T-tests, ANOVA) to compare coastal and inland bridge attributes.</a:t>
            </a:r>
          </a:p>
          <a:p>
            <a:pPr>
              <a:buFont typeface="Arial" panose="020B0604020202020204" pitchFamily="34" charset="0"/>
              <a:buChar char="•"/>
            </a:pPr>
            <a:r>
              <a:rPr lang="en-US" b="1" dirty="0"/>
              <a:t>Analytics Approaches</a:t>
            </a:r>
            <a:r>
              <a:rPr lang="en-US" dirty="0"/>
              <a:t>:</a:t>
            </a:r>
          </a:p>
          <a:p>
            <a:pPr marL="742950" lvl="1" indent="-285750">
              <a:buFont typeface="Arial" panose="020B0604020202020204" pitchFamily="34" charset="0"/>
              <a:buChar char="•"/>
            </a:pPr>
            <a:r>
              <a:rPr lang="en-US" b="1" dirty="0"/>
              <a:t>Clustering</a:t>
            </a:r>
            <a:r>
              <a:rPr lang="en-US" dirty="0"/>
              <a:t>:</a:t>
            </a:r>
          </a:p>
          <a:p>
            <a:pPr marL="1143000" lvl="2" indent="-228600">
              <a:buFont typeface="Arial" panose="020B0604020202020204" pitchFamily="34" charset="0"/>
              <a:buChar char="•"/>
            </a:pPr>
            <a:r>
              <a:rPr lang="en-US" dirty="0"/>
              <a:t>Features: Average Daily Traffic (ADT), temperature, precipitation, freeze-thaw cycles, and condition ratings.</a:t>
            </a:r>
          </a:p>
          <a:p>
            <a:pPr marL="1143000" lvl="2" indent="-228600">
              <a:buFont typeface="Arial" panose="020B0604020202020204" pitchFamily="34" charset="0"/>
              <a:buChar char="•"/>
            </a:pPr>
            <a:r>
              <a:rPr lang="en-US" dirty="0"/>
              <a:t>Insights: Clusters provide actionable information on bridge risk levels (e.g., high-risk vs. low-risk groups).</a:t>
            </a:r>
          </a:p>
          <a:p>
            <a:pPr marL="742950" lvl="1" indent="-285750">
              <a:buFont typeface="Arial" panose="020B0604020202020204" pitchFamily="34" charset="0"/>
              <a:buChar char="•"/>
            </a:pPr>
            <a:r>
              <a:rPr lang="en-US" b="1" dirty="0"/>
              <a:t>Predictive Modeling</a:t>
            </a:r>
            <a:r>
              <a:rPr lang="en-US" dirty="0"/>
              <a:t>:</a:t>
            </a:r>
          </a:p>
          <a:p>
            <a:pPr marL="1143000" lvl="2" indent="-228600">
              <a:buFont typeface="Arial" panose="020B0604020202020204" pitchFamily="34" charset="0"/>
              <a:buChar char="•"/>
            </a:pPr>
            <a:r>
              <a:rPr lang="en-US" dirty="0"/>
              <a:t>Ensemble models integrate Random Forest for feature selection, </a:t>
            </a:r>
            <a:r>
              <a:rPr lang="en-US" dirty="0" err="1"/>
              <a:t>XGBoost</a:t>
            </a:r>
            <a:r>
              <a:rPr lang="en-US" dirty="0"/>
              <a:t> for high predictive accuracy, and Neural Networks for non-linear relationships.</a:t>
            </a:r>
          </a:p>
          <a:p>
            <a:pPr marL="1143000" lvl="2" indent="-228600">
              <a:buFont typeface="Arial" panose="020B0604020202020204" pitchFamily="34" charset="0"/>
              <a:buChar char="•"/>
            </a:pPr>
            <a:r>
              <a:rPr lang="en-US" dirty="0"/>
              <a:t>Focus on predicting bridge risk levels for prioritizing maintenance.</a:t>
            </a:r>
          </a:p>
          <a:p>
            <a:endParaRPr lang="en-US" dirty="0"/>
          </a:p>
        </p:txBody>
      </p:sp>
    </p:spTree>
    <p:extLst>
      <p:ext uri="{BB962C8B-B14F-4D97-AF65-F5344CB8AC3E}">
        <p14:creationId xmlns:p14="http://schemas.microsoft.com/office/powerpoint/2010/main" val="2412505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0C5F7-B2AF-F368-73D2-11103297956F}"/>
              </a:ext>
            </a:extLst>
          </p:cNvPr>
          <p:cNvSpPr>
            <a:spLocks noGrp="1"/>
          </p:cNvSpPr>
          <p:nvPr>
            <p:ph type="title"/>
          </p:nvPr>
        </p:nvSpPr>
        <p:spPr/>
        <p:txBody>
          <a:bodyPr>
            <a:normAutofit fontScale="90000"/>
          </a:bodyPr>
          <a:lstStyle/>
          <a:p>
            <a:r>
              <a:rPr lang="en-US" b="1" dirty="0"/>
              <a:t>SW/HW Development Platforms</a:t>
            </a:r>
            <a:br>
              <a:rPr lang="en-US" b="1" dirty="0"/>
            </a:br>
            <a:endParaRPr lang="en-US" dirty="0"/>
          </a:p>
        </p:txBody>
      </p:sp>
      <p:sp>
        <p:nvSpPr>
          <p:cNvPr id="3" name="Content Placeholder 2">
            <a:extLst>
              <a:ext uri="{FF2B5EF4-FFF2-40B4-BE49-F238E27FC236}">
                <a16:creationId xmlns:a16="http://schemas.microsoft.com/office/drawing/2014/main" id="{1C5C277E-E186-E68A-1AD4-2A2D5C96EED9}"/>
              </a:ext>
            </a:extLst>
          </p:cNvPr>
          <p:cNvSpPr>
            <a:spLocks noGrp="1"/>
          </p:cNvSpPr>
          <p:nvPr>
            <p:ph idx="1"/>
          </p:nvPr>
        </p:nvSpPr>
        <p:spPr>
          <a:xfrm>
            <a:off x="916488" y="1789969"/>
            <a:ext cx="10058400" cy="3931920"/>
          </a:xfrm>
        </p:spPr>
        <p:txBody>
          <a:bodyPr>
            <a:normAutofit fontScale="92500" lnSpcReduction="10000"/>
          </a:bodyPr>
          <a:lstStyle/>
          <a:p>
            <a:r>
              <a:rPr lang="en-US" b="1" dirty="0"/>
              <a:t>Software Platforms:</a:t>
            </a:r>
          </a:p>
          <a:p>
            <a:pPr>
              <a:buFont typeface="Arial" panose="020B0604020202020204" pitchFamily="34" charset="0"/>
              <a:buChar char="•"/>
            </a:pPr>
            <a:r>
              <a:rPr lang="en-US" b="1" dirty="0"/>
              <a:t>Python</a:t>
            </a:r>
            <a:r>
              <a:rPr lang="en-US" dirty="0"/>
              <a:t>: Core programming for data analysis and modeling.</a:t>
            </a:r>
          </a:p>
          <a:p>
            <a:pPr>
              <a:buFont typeface="Arial" panose="020B0604020202020204" pitchFamily="34" charset="0"/>
              <a:buChar char="•"/>
            </a:pPr>
            <a:r>
              <a:rPr lang="en-US" b="1" dirty="0" err="1"/>
              <a:t>PySpark</a:t>
            </a:r>
            <a:r>
              <a:rPr lang="en-US" dirty="0"/>
              <a:t>: Distributed data processing and clustering.</a:t>
            </a:r>
          </a:p>
          <a:p>
            <a:pPr>
              <a:buFont typeface="Arial" panose="020B0604020202020204" pitchFamily="34" charset="0"/>
              <a:buChar char="•"/>
            </a:pPr>
            <a:r>
              <a:rPr lang="en-US" b="1" dirty="0"/>
              <a:t>Scikit-learn</a:t>
            </a:r>
            <a:r>
              <a:rPr lang="en-US" dirty="0"/>
              <a:t>: Machine learning algorithms and evaluation metrics.</a:t>
            </a:r>
          </a:p>
          <a:p>
            <a:pPr>
              <a:buFont typeface="Arial" panose="020B0604020202020204" pitchFamily="34" charset="0"/>
              <a:buChar char="•"/>
            </a:pPr>
            <a:r>
              <a:rPr lang="en-US" b="1" dirty="0"/>
              <a:t>Matplotlib &amp; Seaborn</a:t>
            </a:r>
            <a:r>
              <a:rPr lang="en-US" dirty="0"/>
              <a:t>: Data visualization.</a:t>
            </a:r>
          </a:p>
          <a:p>
            <a:pPr>
              <a:buFont typeface="Arial" panose="020B0604020202020204" pitchFamily="34" charset="0"/>
              <a:buChar char="•"/>
            </a:pPr>
            <a:r>
              <a:rPr lang="en-US" b="1" dirty="0" err="1"/>
              <a:t>Jupyter</a:t>
            </a:r>
            <a:r>
              <a:rPr lang="en-US" b="1" dirty="0"/>
              <a:t> Notebook</a:t>
            </a:r>
            <a:r>
              <a:rPr lang="en-US" dirty="0"/>
              <a:t>: Development environment for code and visualization.</a:t>
            </a:r>
          </a:p>
          <a:p>
            <a:r>
              <a:rPr lang="en-US" b="1" dirty="0"/>
              <a:t>Hardware Platforms:</a:t>
            </a:r>
          </a:p>
          <a:p>
            <a:pPr>
              <a:buFont typeface="Arial" panose="020B0604020202020204" pitchFamily="34" charset="0"/>
              <a:buChar char="•"/>
            </a:pPr>
            <a:r>
              <a:rPr lang="en-US" b="1" dirty="0"/>
              <a:t>Local Machines</a:t>
            </a:r>
            <a:r>
              <a:rPr lang="en-US" dirty="0"/>
              <a:t>:</a:t>
            </a:r>
          </a:p>
          <a:p>
            <a:pPr marL="742950" lvl="1" indent="-285750">
              <a:buFont typeface="Arial" panose="020B0604020202020204" pitchFamily="34" charset="0"/>
              <a:buChar char="•"/>
            </a:pPr>
            <a:r>
              <a:rPr lang="en-US" dirty="0"/>
              <a:t>16 GB RAM, Intel Core i7 Processor for initial analysis.</a:t>
            </a:r>
          </a:p>
          <a:p>
            <a:pPr marL="742950" lvl="1" indent="-285750">
              <a:buFont typeface="Arial" panose="020B0604020202020204" pitchFamily="34" charset="0"/>
              <a:buChar char="•"/>
            </a:pPr>
            <a:r>
              <a:rPr lang="en-US" b="1" dirty="0"/>
              <a:t>MacBook Pro 16 (M2)</a:t>
            </a:r>
            <a:r>
              <a:rPr lang="en-US" dirty="0"/>
              <a:t>: High-performance machine with Apple’s M2 chip.</a:t>
            </a:r>
          </a:p>
          <a:p>
            <a:pPr>
              <a:buFont typeface="Arial" panose="020B0604020202020204" pitchFamily="34" charset="0"/>
              <a:buChar char="•"/>
            </a:pPr>
            <a:r>
              <a:rPr lang="en-US" b="1" dirty="0"/>
              <a:t>Cloud Platforms</a:t>
            </a:r>
            <a:r>
              <a:rPr lang="en-US" dirty="0"/>
              <a:t>:</a:t>
            </a:r>
          </a:p>
          <a:p>
            <a:pPr marL="742950" lvl="1" indent="-285750">
              <a:buFont typeface="Arial" panose="020B0604020202020204" pitchFamily="34" charset="0"/>
              <a:buChar char="•"/>
            </a:pPr>
            <a:r>
              <a:rPr lang="en-US" b="1" dirty="0"/>
              <a:t>Databricks</a:t>
            </a:r>
            <a:r>
              <a:rPr lang="en-US" dirty="0"/>
              <a:t>: Distributed data processing and analysis.</a:t>
            </a:r>
          </a:p>
          <a:p>
            <a:endParaRPr lang="en-US" dirty="0"/>
          </a:p>
        </p:txBody>
      </p:sp>
    </p:spTree>
    <p:extLst>
      <p:ext uri="{BB962C8B-B14F-4D97-AF65-F5344CB8AC3E}">
        <p14:creationId xmlns:p14="http://schemas.microsoft.com/office/powerpoint/2010/main" val="2183216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B46D0C-569C-CA21-E266-D1102B0D7563}"/>
            </a:ext>
          </a:extLst>
        </p:cNvPr>
        <p:cNvGrpSpPr/>
        <p:nvPr/>
      </p:nvGrpSpPr>
      <p:grpSpPr>
        <a:xfrm>
          <a:off x="0" y="0"/>
          <a:ext cx="0" cy="0"/>
          <a:chOff x="0" y="0"/>
          <a:chExt cx="0" cy="0"/>
        </a:xfrm>
      </p:grpSpPr>
      <p:pic>
        <p:nvPicPr>
          <p:cNvPr id="5" name="Picture 4" descr="A cartoon of a person holding a pie chart&#10;&#10;Description automatically generated">
            <a:extLst>
              <a:ext uri="{FF2B5EF4-FFF2-40B4-BE49-F238E27FC236}">
                <a16:creationId xmlns:a16="http://schemas.microsoft.com/office/drawing/2014/main" id="{544BFB1B-2D9A-76AF-BE9E-EA1E54846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7860" y="1981565"/>
            <a:ext cx="5174089" cy="2894870"/>
          </a:xfrm>
          <a:prstGeom prst="rect">
            <a:avLst/>
          </a:prstGeom>
        </p:spPr>
      </p:pic>
      <p:sp>
        <p:nvSpPr>
          <p:cNvPr id="2" name="Title 1">
            <a:extLst>
              <a:ext uri="{FF2B5EF4-FFF2-40B4-BE49-F238E27FC236}">
                <a16:creationId xmlns:a16="http://schemas.microsoft.com/office/drawing/2014/main" id="{7D18D22F-45C7-7F0D-BAB5-100C1ADE85AE}"/>
              </a:ext>
            </a:extLst>
          </p:cNvPr>
          <p:cNvSpPr>
            <a:spLocks noGrp="1"/>
          </p:cNvSpPr>
          <p:nvPr>
            <p:ph type="title"/>
          </p:nvPr>
        </p:nvSpPr>
        <p:spPr>
          <a:xfrm>
            <a:off x="916488" y="780381"/>
            <a:ext cx="10058400" cy="660112"/>
          </a:xfrm>
        </p:spPr>
        <p:txBody>
          <a:bodyPr>
            <a:normAutofit/>
          </a:bodyPr>
          <a:lstStyle/>
          <a:p>
            <a:pPr algn="ctr"/>
            <a:r>
              <a:rPr lang="en-US" sz="2800" b="1" dirty="0"/>
              <a:t>Data Collection and Preprocessing</a:t>
            </a:r>
            <a:endParaRPr lang="en-US" sz="2800" dirty="0"/>
          </a:p>
        </p:txBody>
      </p:sp>
      <p:sp>
        <p:nvSpPr>
          <p:cNvPr id="3" name="Content Placeholder 2">
            <a:extLst>
              <a:ext uri="{FF2B5EF4-FFF2-40B4-BE49-F238E27FC236}">
                <a16:creationId xmlns:a16="http://schemas.microsoft.com/office/drawing/2014/main" id="{48F80513-241B-9D2C-E2E5-529456A0EB6D}"/>
              </a:ext>
            </a:extLst>
          </p:cNvPr>
          <p:cNvSpPr>
            <a:spLocks noGrp="1"/>
          </p:cNvSpPr>
          <p:nvPr>
            <p:ph idx="1"/>
          </p:nvPr>
        </p:nvSpPr>
        <p:spPr>
          <a:xfrm>
            <a:off x="640051" y="2055512"/>
            <a:ext cx="10058400" cy="4209998"/>
          </a:xfrm>
        </p:spPr>
        <p:txBody>
          <a:bodyPr>
            <a:normAutofit fontScale="92500" lnSpcReduction="10000"/>
          </a:bodyPr>
          <a:lstStyle/>
          <a:p>
            <a:pPr marL="0" indent="0">
              <a:buNone/>
            </a:pPr>
            <a:r>
              <a:rPr lang="en-US" b="1" dirty="0"/>
              <a:t>Data Collection:</a:t>
            </a:r>
            <a:endParaRPr lang="en-US" dirty="0"/>
          </a:p>
          <a:p>
            <a:pPr>
              <a:buFont typeface="Arial" panose="020B0604020202020204" pitchFamily="34" charset="0"/>
              <a:buChar char="•"/>
            </a:pPr>
            <a:r>
              <a:rPr lang="en-US" dirty="0"/>
              <a:t>Data sourced from </a:t>
            </a:r>
            <a:r>
              <a:rPr lang="en-US" dirty="0" err="1"/>
              <a:t>InfoBridge</a:t>
            </a:r>
            <a:r>
              <a:rPr lang="en-US" dirty="0"/>
              <a:t>.</a:t>
            </a:r>
          </a:p>
          <a:p>
            <a:pPr marL="0" indent="0">
              <a:buNone/>
            </a:pPr>
            <a:r>
              <a:rPr lang="en-US" b="1" dirty="0"/>
              <a:t>Data Cleaning Process:</a:t>
            </a:r>
            <a:endParaRPr lang="en-US" dirty="0"/>
          </a:p>
          <a:p>
            <a:pPr>
              <a:buFont typeface="Arial" panose="020B0604020202020204" pitchFamily="34" charset="0"/>
              <a:buChar char="•"/>
            </a:pPr>
            <a:r>
              <a:rPr lang="en-US" dirty="0"/>
              <a:t>Calculated the percentage of missing values in each column.</a:t>
            </a:r>
          </a:p>
          <a:p>
            <a:pPr>
              <a:buFont typeface="Arial" panose="020B0604020202020204" pitchFamily="34" charset="0"/>
              <a:buChar char="•"/>
            </a:pPr>
            <a:r>
              <a:rPr lang="en-US" dirty="0"/>
              <a:t>Columns with </a:t>
            </a:r>
            <a:r>
              <a:rPr lang="en-US" b="1" dirty="0"/>
              <a:t>more than 30% missing values</a:t>
            </a:r>
            <a:r>
              <a:rPr lang="en-US" dirty="0"/>
              <a:t> were </a:t>
            </a:r>
            <a:r>
              <a:rPr lang="en-US" b="1" dirty="0"/>
              <a:t>handled (MCAR,MAR,NMAR)</a:t>
            </a:r>
            <a:r>
              <a:rPr lang="en-US" dirty="0"/>
              <a:t>, missing data was </a:t>
            </a:r>
            <a:r>
              <a:rPr lang="en-US" b="1" dirty="0"/>
              <a:t>imputed</a:t>
            </a:r>
            <a:r>
              <a:rPr lang="en-US" dirty="0"/>
              <a:t> appropriately.</a:t>
            </a:r>
          </a:p>
          <a:p>
            <a:pPr marL="0" indent="0">
              <a:buNone/>
            </a:pPr>
            <a:r>
              <a:rPr lang="en-US" b="1" dirty="0"/>
              <a:t>Handling Irrelevant Data:</a:t>
            </a:r>
            <a:endParaRPr lang="en-US" dirty="0"/>
          </a:p>
          <a:p>
            <a:pPr>
              <a:buFont typeface="Arial" panose="020B0604020202020204" pitchFamily="34" charset="0"/>
              <a:buChar char="•"/>
            </a:pPr>
            <a:r>
              <a:rPr lang="en-US" dirty="0"/>
              <a:t>Identified irrelevant values in columns (e.g., location name in bridge condition).</a:t>
            </a:r>
          </a:p>
          <a:p>
            <a:pPr>
              <a:buFont typeface="Arial" panose="020B0604020202020204" pitchFamily="34" charset="0"/>
              <a:buChar char="•"/>
            </a:pPr>
            <a:r>
              <a:rPr lang="en-US" dirty="0"/>
              <a:t>Replaced irrelevant values with </a:t>
            </a:r>
            <a:r>
              <a:rPr lang="en-US" b="1" dirty="0"/>
              <a:t>nulls</a:t>
            </a:r>
            <a:r>
              <a:rPr lang="en-US" dirty="0"/>
              <a:t> and removed them.</a:t>
            </a:r>
          </a:p>
          <a:p>
            <a:pPr marL="0" indent="0">
              <a:buNone/>
            </a:pPr>
            <a:r>
              <a:rPr lang="en-US" b="1" dirty="0"/>
              <a:t>Null Value Management:</a:t>
            </a:r>
            <a:endParaRPr lang="en-US" dirty="0"/>
          </a:p>
          <a:p>
            <a:pPr>
              <a:buFont typeface="Arial" panose="020B0604020202020204" pitchFamily="34" charset="0"/>
              <a:buChar char="•"/>
            </a:pPr>
            <a:r>
              <a:rPr lang="en-US" dirty="0"/>
              <a:t>Chose to </a:t>
            </a:r>
            <a:r>
              <a:rPr lang="en-US" b="1" dirty="0"/>
              <a:t>remove null values</a:t>
            </a:r>
            <a:r>
              <a:rPr lang="en-US" dirty="0"/>
              <a:t> since the dataset size is large, minimizing impact on the analysis.</a:t>
            </a:r>
          </a:p>
        </p:txBody>
      </p:sp>
    </p:spTree>
    <p:extLst>
      <p:ext uri="{BB962C8B-B14F-4D97-AF65-F5344CB8AC3E}">
        <p14:creationId xmlns:p14="http://schemas.microsoft.com/office/powerpoint/2010/main" val="1754219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8C1E6A-1333-C606-2859-1D2426CA53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682CBD-1210-745B-FEAB-68C7B515F69D}"/>
              </a:ext>
            </a:extLst>
          </p:cNvPr>
          <p:cNvSpPr>
            <a:spLocks noGrp="1"/>
          </p:cNvSpPr>
          <p:nvPr>
            <p:ph type="title"/>
          </p:nvPr>
        </p:nvSpPr>
        <p:spPr>
          <a:xfrm>
            <a:off x="1066800" y="642594"/>
            <a:ext cx="10058400" cy="357974"/>
          </a:xfrm>
        </p:spPr>
        <p:txBody>
          <a:bodyPr>
            <a:normAutofit/>
          </a:bodyPr>
          <a:lstStyle/>
          <a:p>
            <a:pPr algn="ctr"/>
            <a:r>
              <a:rPr lang="en-US" sz="1400" b="1" dirty="0"/>
              <a:t>Data Exploration (EDA)</a:t>
            </a:r>
            <a:endParaRPr lang="en-US" sz="1400" dirty="0"/>
          </a:p>
        </p:txBody>
      </p:sp>
      <p:pic>
        <p:nvPicPr>
          <p:cNvPr id="9" name="Picture 8" descr="A screenshot of a computer&#10;&#10;Description automatically generated">
            <a:extLst>
              <a:ext uri="{FF2B5EF4-FFF2-40B4-BE49-F238E27FC236}">
                <a16:creationId xmlns:a16="http://schemas.microsoft.com/office/drawing/2014/main" id="{3B2AA9F2-7995-76D1-36A6-97123709D8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8980" y="1248312"/>
            <a:ext cx="3864018" cy="2457964"/>
          </a:xfrm>
          <a:prstGeom prst="rect">
            <a:avLst/>
          </a:prstGeom>
        </p:spPr>
      </p:pic>
      <p:pic>
        <p:nvPicPr>
          <p:cNvPr id="11" name="Picture 10" descr="A screenshot of a graph&#10;&#10;Description automatically generated">
            <a:extLst>
              <a:ext uri="{FF2B5EF4-FFF2-40B4-BE49-F238E27FC236}">
                <a16:creationId xmlns:a16="http://schemas.microsoft.com/office/drawing/2014/main" id="{46914D4E-CA25-BBDB-3419-2DF1156093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3916" y="3954020"/>
            <a:ext cx="3660009" cy="2457963"/>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90C5892B-AD16-1D8C-556A-627A3D607A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1729" y="1248313"/>
            <a:ext cx="3855455" cy="2457963"/>
          </a:xfrm>
          <a:prstGeom prst="rect">
            <a:avLst/>
          </a:prstGeom>
        </p:spPr>
      </p:pic>
      <p:pic>
        <p:nvPicPr>
          <p:cNvPr id="27" name="Picture 26" descr="A screenshot of a graph&#10;&#10;Description automatically generated">
            <a:extLst>
              <a:ext uri="{FF2B5EF4-FFF2-40B4-BE49-F238E27FC236}">
                <a16:creationId xmlns:a16="http://schemas.microsoft.com/office/drawing/2014/main" id="{7131912B-A4D4-818C-BC8B-C5CA8FC399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0697" y="3954020"/>
            <a:ext cx="2260583" cy="2457963"/>
          </a:xfrm>
          <a:prstGeom prst="rect">
            <a:avLst/>
          </a:prstGeom>
        </p:spPr>
      </p:pic>
    </p:spTree>
    <p:extLst>
      <p:ext uri="{BB962C8B-B14F-4D97-AF65-F5344CB8AC3E}">
        <p14:creationId xmlns:p14="http://schemas.microsoft.com/office/powerpoint/2010/main" val="3991909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Drif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plate 2.1" id="{19F6FF4A-BFB8-D448-81DB-A8F1C71F8E46}" vid="{CDCDF023-17A4-CF46-89DD-D6386F64A91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AE63FE6-F44E-464A-8EB4-79681F44E796}">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TM03457510[[fn=Savon]]</Template>
  <TotalTime>361</TotalTime>
  <Words>1855</Words>
  <Application>Microsoft Macintosh PowerPoint</Application>
  <PresentationFormat>Widescreen</PresentationFormat>
  <Paragraphs>174</Paragraphs>
  <Slides>18</Slides>
  <Notes>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18</vt:i4>
      </vt:variant>
    </vt:vector>
  </HeadingPairs>
  <TitlesOfParts>
    <vt:vector size="26" baseType="lpstr">
      <vt:lpstr>Arial</vt:lpstr>
      <vt:lpstr>Calibri</vt:lpstr>
      <vt:lpstr>Century Gothic</vt:lpstr>
      <vt:lpstr>Garamond</vt:lpstr>
      <vt:lpstr>Roboto</vt:lpstr>
      <vt:lpstr>Times New Roman</vt:lpstr>
      <vt:lpstr>Savon</vt:lpstr>
      <vt:lpstr>Drift</vt:lpstr>
      <vt:lpstr>PowerPoint Presentation</vt:lpstr>
      <vt:lpstr>PowerPoint Presentation</vt:lpstr>
      <vt:lpstr>Objectives</vt:lpstr>
      <vt:lpstr>Dataset</vt:lpstr>
      <vt:lpstr> Architecture/Framework </vt:lpstr>
      <vt:lpstr>Data Processing &amp; Analytics Approaches </vt:lpstr>
      <vt:lpstr>SW/HW Development Platforms </vt:lpstr>
      <vt:lpstr>Data Collection and Preprocessing</vt:lpstr>
      <vt:lpstr>Data Exploration (EDA)</vt:lpstr>
      <vt:lpstr>Data Modelling</vt:lpstr>
      <vt:lpstr>Results and Findings</vt:lpstr>
      <vt:lpstr>PowerPoint Presentation</vt:lpstr>
      <vt:lpstr>Insights</vt:lpstr>
      <vt:lpstr>Conclusions</vt:lpstr>
      <vt:lpstr>Acknowledgment </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VASI SHTA</dc:creator>
  <cp:lastModifiedBy>Saivarun Tanjore Raghavendra</cp:lastModifiedBy>
  <cp:revision>36</cp:revision>
  <dcterms:created xsi:type="dcterms:W3CDTF">2024-11-20T10:01:34Z</dcterms:created>
  <dcterms:modified xsi:type="dcterms:W3CDTF">2024-11-20T22:16:34Z</dcterms:modified>
</cp:coreProperties>
</file>

<file path=docProps/thumbnail.jpeg>
</file>